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showSpecialPlsOnTitleSld="0">
  <p:sldMasterIdLst>
    <p:sldMasterId id="2147483648" r:id="rId1"/>
  </p:sldMasterIdLst>
  <p:notesMasterIdLst>
    <p:notesMasterId r:id="rId4"/>
  </p:notesMasterIdLst>
  <p:handoutMasterIdLst>
    <p:handoutMasterId r:id="rId36"/>
  </p:handoutMasterIdLst>
  <p:sldIdLst>
    <p:sldId id="536" r:id="rId3"/>
    <p:sldId id="483" r:id="rId5"/>
    <p:sldId id="482" r:id="rId6"/>
    <p:sldId id="474" r:id="rId7"/>
    <p:sldId id="583" r:id="rId8"/>
    <p:sldId id="503" r:id="rId9"/>
    <p:sldId id="565" r:id="rId10"/>
    <p:sldId id="498" r:id="rId11"/>
    <p:sldId id="499" r:id="rId12"/>
    <p:sldId id="603" r:id="rId13"/>
    <p:sldId id="501" r:id="rId14"/>
    <p:sldId id="563" r:id="rId15"/>
    <p:sldId id="553" r:id="rId16"/>
    <p:sldId id="496" r:id="rId17"/>
    <p:sldId id="489" r:id="rId18"/>
    <p:sldId id="564" r:id="rId19"/>
    <p:sldId id="488" r:id="rId20"/>
    <p:sldId id="470" r:id="rId21"/>
    <p:sldId id="606" r:id="rId22"/>
    <p:sldId id="622" r:id="rId23"/>
    <p:sldId id="604" r:id="rId24"/>
    <p:sldId id="633" r:id="rId25"/>
    <p:sldId id="632" r:id="rId26"/>
    <p:sldId id="636" r:id="rId27"/>
    <p:sldId id="634" r:id="rId28"/>
    <p:sldId id="647" r:id="rId29"/>
    <p:sldId id="656" r:id="rId30"/>
    <p:sldId id="649" r:id="rId31"/>
    <p:sldId id="645" r:id="rId32"/>
    <p:sldId id="646" r:id="rId33"/>
    <p:sldId id="661" r:id="rId34"/>
    <p:sldId id="582" r:id="rId3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76" d="100"/>
          <a:sy n="76" d="100"/>
        </p:scale>
        <p:origin x="876" y="78"/>
      </p:cViewPr>
      <p:guideLst>
        <p:guide orient="horz" pos="2406"/>
        <p:guide pos="312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endParaRPr lang="en-US" altLang="zh-CN" dirty="0" smtClean="0"/>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endParaRPr lang="en-US" altLang="zh-CN" dirty="0" smtClean="0"/>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endParaRPr lang="zh-CN" altLang="en-US" dirty="0" smtClean="0"/>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1.bin"/><Relationship Id="rId8" Type="http://schemas.openxmlformats.org/officeDocument/2006/relationships/image" Target="../media/image36.wmf"/><Relationship Id="rId7" Type="http://schemas.openxmlformats.org/officeDocument/2006/relationships/oleObject" Target="../embeddings/oleObject10.bin"/><Relationship Id="rId6" Type="http://schemas.openxmlformats.org/officeDocument/2006/relationships/image" Target="../media/image35.wmf"/><Relationship Id="rId5" Type="http://schemas.openxmlformats.org/officeDocument/2006/relationships/oleObject" Target="../embeddings/oleObject9.bin"/><Relationship Id="rId4" Type="http://schemas.openxmlformats.org/officeDocument/2006/relationships/image" Target="../media/image34.wmf"/><Relationship Id="rId3" Type="http://schemas.openxmlformats.org/officeDocument/2006/relationships/oleObject" Target="../embeddings/oleObject8.bin"/><Relationship Id="rId2" Type="http://schemas.openxmlformats.org/officeDocument/2006/relationships/image" Target="../media/image33.wmf"/><Relationship Id="rId13" Type="http://schemas.openxmlformats.org/officeDocument/2006/relationships/notesSlide" Target="../notesSlides/notesSlide10.xml"/><Relationship Id="rId12" Type="http://schemas.openxmlformats.org/officeDocument/2006/relationships/vmlDrawing" Target="../drawings/vmlDrawing3.vml"/><Relationship Id="rId11" Type="http://schemas.openxmlformats.org/officeDocument/2006/relationships/slideLayout" Target="../slideLayouts/slideLayout2.xml"/><Relationship Id="rId10" Type="http://schemas.openxmlformats.org/officeDocument/2006/relationships/image" Target="../media/image37.wmf"/><Relationship Id="rId1"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12.bin"/><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14.bin"/><Relationship Id="rId2" Type="http://schemas.openxmlformats.org/officeDocument/2006/relationships/image" Target="../media/image41.wmf"/><Relationship Id="rId1"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wmf"/><Relationship Id="rId5" Type="http://schemas.openxmlformats.org/officeDocument/2006/relationships/oleObject" Target="../embeddings/oleObject16.bin"/><Relationship Id="rId4" Type="http://schemas.openxmlformats.org/officeDocument/2006/relationships/image" Target="../media/image44.png"/><Relationship Id="rId3" Type="http://schemas.openxmlformats.org/officeDocument/2006/relationships/image" Target="../media/image43.wmf"/><Relationship Id="rId2" Type="http://schemas.openxmlformats.org/officeDocument/2006/relationships/oleObject" Target="../embeddings/oleObject15.bin"/><Relationship Id="rId11" Type="http://schemas.openxmlformats.org/officeDocument/2006/relationships/notesSlide" Target="../notesSlides/notesSlide14.xml"/><Relationship Id="rId10" Type="http://schemas.openxmlformats.org/officeDocument/2006/relationships/vmlDrawing" Target="../drawings/vmlDrawing6.vml"/><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8.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5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21.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image" Target="../media/image80.png"/><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7" Type="http://schemas.openxmlformats.org/officeDocument/2006/relationships/notesSlide" Target="../notesSlides/notesSlide21.xml"/><Relationship Id="rId16" Type="http://schemas.openxmlformats.org/officeDocument/2006/relationships/slideLayout" Target="../slideLayouts/slideLayout2.xml"/><Relationship Id="rId15" Type="http://schemas.openxmlformats.org/officeDocument/2006/relationships/image" Target="../media/image87.png"/><Relationship Id="rId14" Type="http://schemas.openxmlformats.org/officeDocument/2006/relationships/image" Target="../media/image86.png"/><Relationship Id="rId13" Type="http://schemas.openxmlformats.org/officeDocument/2006/relationships/image" Target="../media/image85.png"/><Relationship Id="rId12" Type="http://schemas.openxmlformats.org/officeDocument/2006/relationships/image" Target="../media/image84.png"/><Relationship Id="rId11" Type="http://schemas.openxmlformats.org/officeDocument/2006/relationships/image" Target="../media/image83.png"/><Relationship Id="rId10" Type="http://schemas.openxmlformats.org/officeDocument/2006/relationships/image" Target="../media/image82.png"/><Relationship Id="rId1" Type="http://schemas.openxmlformats.org/officeDocument/2006/relationships/image" Target="../media/image73.png"/></Relationships>
</file>

<file path=ppt/slides/_rels/slide22.xml.rels><?xml version="1.0" encoding="UTF-8" standalone="yes"?>
<Relationships xmlns="http://schemas.openxmlformats.org/package/2006/relationships"><Relationship Id="rId9" Type="http://schemas.openxmlformats.org/officeDocument/2006/relationships/image" Target="../media/image93.pn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75.png"/><Relationship Id="rId2" Type="http://schemas.openxmlformats.org/officeDocument/2006/relationships/image" Target="../media/image74.png"/><Relationship Id="rId17" Type="http://schemas.openxmlformats.org/officeDocument/2006/relationships/notesSlide" Target="../notesSlides/notesSlide22.xml"/><Relationship Id="rId16" Type="http://schemas.openxmlformats.org/officeDocument/2006/relationships/slideLayout" Target="../slideLayouts/slideLayout2.xml"/><Relationship Id="rId15" Type="http://schemas.openxmlformats.org/officeDocument/2006/relationships/image" Target="../media/image99.png"/><Relationship Id="rId14" Type="http://schemas.openxmlformats.org/officeDocument/2006/relationships/image" Target="../media/image98.png"/><Relationship Id="rId13" Type="http://schemas.openxmlformats.org/officeDocument/2006/relationships/image" Target="../media/image97.png"/><Relationship Id="rId12" Type="http://schemas.openxmlformats.org/officeDocument/2006/relationships/image" Target="../media/image96.png"/><Relationship Id="rId11" Type="http://schemas.openxmlformats.org/officeDocument/2006/relationships/image" Target="../media/image95.png"/><Relationship Id="rId10" Type="http://schemas.openxmlformats.org/officeDocument/2006/relationships/image" Target="../media/image94.png"/><Relationship Id="rId1" Type="http://schemas.openxmlformats.org/officeDocument/2006/relationships/image" Target="../media/image7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24.xml.rels><?xml version="1.0" encoding="UTF-8" standalone="yes"?>
<Relationships xmlns="http://schemas.openxmlformats.org/package/2006/relationships"><Relationship Id="rId9" Type="http://schemas.openxmlformats.org/officeDocument/2006/relationships/image" Target="../media/image110.png"/><Relationship Id="rId8" Type="http://schemas.openxmlformats.org/officeDocument/2006/relationships/image" Target="../media/image109.png"/><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1" Type="http://schemas.openxmlformats.org/officeDocument/2006/relationships/notesSlide" Target="../notesSlides/notesSlide24.xml"/><Relationship Id="rId10" Type="http://schemas.openxmlformats.org/officeDocument/2006/relationships/slideLayout" Target="../slideLayouts/slideLayout2.xml"/><Relationship Id="rId1" Type="http://schemas.openxmlformats.org/officeDocument/2006/relationships/image" Target="../media/image10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115.wmf"/><Relationship Id="rId4" Type="http://schemas.openxmlformats.org/officeDocument/2006/relationships/oleObject" Target="../embeddings/oleObject19.bin"/><Relationship Id="rId3" Type="http://schemas.openxmlformats.org/officeDocument/2006/relationships/image" Target="../media/image114.wmf"/><Relationship Id="rId2" Type="http://schemas.openxmlformats.org/officeDocument/2006/relationships/oleObject" Target="../embeddings/oleObject18.bin"/><Relationship Id="rId1" Type="http://schemas.openxmlformats.org/officeDocument/2006/relationships/image" Target="../media/image113.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104.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1.jpeg"/><Relationship Id="rId7" Type="http://schemas.openxmlformats.org/officeDocument/2006/relationships/image" Target="../media/image120.png"/><Relationship Id="rId6" Type="http://schemas.openxmlformats.org/officeDocument/2006/relationships/image" Target="../media/image65.png"/><Relationship Id="rId5" Type="http://schemas.openxmlformats.org/officeDocument/2006/relationships/image" Target="../media/image119.jpeg"/><Relationship Id="rId4" Type="http://schemas.openxmlformats.org/officeDocument/2006/relationships/image" Target="../media/image34.wmf"/><Relationship Id="rId3" Type="http://schemas.openxmlformats.org/officeDocument/2006/relationships/oleObject" Target="../embeddings/oleObject21.bin"/><Relationship Id="rId2" Type="http://schemas.openxmlformats.org/officeDocument/2006/relationships/image" Target="../media/image33.wmf"/><Relationship Id="rId11" Type="http://schemas.openxmlformats.org/officeDocument/2006/relationships/notesSlide" Target="../notesSlides/notesSlide28.xml"/><Relationship Id="rId10" Type="http://schemas.openxmlformats.org/officeDocument/2006/relationships/vmlDrawing" Target="../drawings/vmlDrawing9.vml"/><Relationship Id="rId1" Type="http://schemas.openxmlformats.org/officeDocument/2006/relationships/oleObject" Target="../embeddings/oleObject20.bin"/></Relationships>
</file>

<file path=ppt/slides/_rels/slide29.xml.rels><?xml version="1.0" encoding="UTF-8" standalone="yes"?>
<Relationships xmlns="http://schemas.openxmlformats.org/package/2006/relationships"><Relationship Id="rId9" Type="http://schemas.openxmlformats.org/officeDocument/2006/relationships/image" Target="../media/image129.png"/><Relationship Id="rId8" Type="http://schemas.openxmlformats.org/officeDocument/2006/relationships/image" Target="../media/image128.png"/><Relationship Id="rId7" Type="http://schemas.openxmlformats.org/officeDocument/2006/relationships/image" Target="../media/image127.png"/><Relationship Id="rId6" Type="http://schemas.openxmlformats.org/officeDocument/2006/relationships/image" Target="../media/image62.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3" Type="http://schemas.openxmlformats.org/officeDocument/2006/relationships/notesSlide" Target="../notesSlides/notesSlide29.xml"/><Relationship Id="rId12" Type="http://schemas.openxmlformats.org/officeDocument/2006/relationships/slideLayout" Target="../slideLayouts/slideLayout2.xml"/><Relationship Id="rId11" Type="http://schemas.openxmlformats.org/officeDocument/2006/relationships/image" Target="../media/image81.png"/><Relationship Id="rId10" Type="http://schemas.openxmlformats.org/officeDocument/2006/relationships/image" Target="../media/image80.png"/><Relationship Id="rId1" Type="http://schemas.openxmlformats.org/officeDocument/2006/relationships/image" Target="../media/image1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130.png"/><Relationship Id="rId2" Type="http://schemas.openxmlformats.org/officeDocument/2006/relationships/image" Target="../media/image2.tiff"/><Relationship Id="rId1" Type="http://schemas.openxmlformats.org/officeDocument/2006/relationships/image" Target="../media/image1.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4" Type="http://schemas.openxmlformats.org/officeDocument/2006/relationships/notesSlide" Target="../notesSlides/notesSlide6.xml"/><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endParaRPr lang="en-US" altLang="zh-CN" sz="3600">
              <a:latin typeface="Times New Roman" panose="02020603050405020304" pitchFamily="18" charset="0"/>
            </a:endParaRP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endParaRPr lang="en-US" altLang="zh-CN"/>
          </a:p>
          <a:p>
            <a:pPr algn="ctr"/>
            <a:r>
              <a:rPr lang="en-US" altLang="zh-CN"/>
              <a:t> 2018.01.10</a:t>
            </a:r>
            <a:endParaRPr lang="en-US" altLang="zh-CN"/>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endParaRPr lang="en-US" altLang="zh-CN" sz="2400" dirty="0" smtClean="0">
              <a:latin typeface="Times New Roman" panose="02020603050405020304" pitchFamily="18" charset="0"/>
              <a:cs typeface="Times New Roman" panose="02020603050405020304" pitchFamily="18" charset="0"/>
              <a:sym typeface="+mn-ea"/>
            </a:endParaRPr>
          </a:p>
        </p:txBody>
      </p:sp>
      <p:sp>
        <p:nvSpPr>
          <p:cNvPr id="2" name="文本框 1"/>
          <p:cNvSpPr txBox="1"/>
          <p:nvPr/>
        </p:nvSpPr>
        <p:spPr>
          <a:xfrm>
            <a:off x="262890" y="1301750"/>
            <a:ext cx="8513445" cy="953135"/>
          </a:xfrm>
          <a:prstGeom prst="rect">
            <a:avLst/>
          </a:prstGeom>
          <a:noFill/>
        </p:spPr>
        <p:txBody>
          <a:bodyPr wrap="square" rtlCol="0" anchor="t">
            <a:spAutoFit/>
          </a:bodyPr>
          <a:lstStyle/>
          <a:p>
            <a:r>
              <a:rPr lang="zh-CN" altLang="en-US" sz="1400">
                <a:latin typeface="+mn-ea"/>
                <a:ea typeface="+mn-ea"/>
              </a:rPr>
              <a:t>在传统强度理论研究中，通常将单向板试验获得的拉伸、压缩和剪切强度值作为材料的固有属性并用于建立强度准则，进而预测多向层合板的强度。然而通过一系列试验研究发现，对于铺层方向和厚度都相同的子层，</a:t>
            </a:r>
            <a:r>
              <a:rPr lang="zh-CN" altLang="en-US" sz="1400" b="1">
                <a:latin typeface="+mn-ea"/>
                <a:ea typeface="+mn-ea"/>
              </a:rPr>
              <a:t>它在多向层合板内和在单向板内时表现出的基体强度（包括横向拉伸和剪切强度）不同，在层合板内表现的强度明显高于在单向板内</a:t>
            </a:r>
            <a:r>
              <a:rPr lang="zh-CN" altLang="en-US" sz="1400">
                <a:latin typeface="+mn-ea"/>
                <a:ea typeface="+mn-ea"/>
              </a:rPr>
              <a:t>，许多文献将层合板的这种现象称为</a:t>
            </a:r>
            <a:r>
              <a:rPr lang="zh-CN" altLang="en-US" sz="1400" b="1">
                <a:latin typeface="+mn-ea"/>
                <a:ea typeface="+mn-ea"/>
              </a:rPr>
              <a:t>就地效应</a:t>
            </a:r>
            <a:r>
              <a:rPr lang="zh-CN" altLang="en-US" sz="140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a:latin typeface="+mn-ea"/>
                <a:ea typeface="+mn-ea"/>
              </a:rPr>
              <a:t>）。</a:t>
            </a:r>
            <a:endParaRPr lang="zh-CN" altLang="en-US" sz="1400">
              <a:latin typeface="+mn-ea"/>
              <a:ea typeface="+mn-ea"/>
            </a:endParaRPr>
          </a:p>
        </p:txBody>
      </p:sp>
      <p:sp>
        <p:nvSpPr>
          <p:cNvPr id="3" name="文本框 2"/>
          <p:cNvSpPr txBox="1"/>
          <p:nvPr/>
        </p:nvSpPr>
        <p:spPr>
          <a:xfrm>
            <a:off x="1916430" y="2254885"/>
            <a:ext cx="7569835" cy="275590"/>
          </a:xfrm>
          <a:prstGeom prst="rect">
            <a:avLst/>
          </a:prstGeom>
          <a:noFill/>
        </p:spPr>
        <p:txBody>
          <a:bodyPr wrap="square" rtlCol="0" anchor="t">
            <a:spAutoFit/>
          </a:bodyPr>
          <a:lstStyle/>
          <a:p>
            <a:r>
              <a:rPr lang="zh-CN" altLang="en-US" sz="1200"/>
              <a:t>李彪，李亚智，杨帆．考虑复合材料层合板就地效应的强度理论</a:t>
            </a:r>
            <a:r>
              <a:rPr lang="en-US" altLang="zh-CN" sz="1200"/>
              <a:t>[J]</a:t>
            </a:r>
            <a:r>
              <a:rPr lang="zh-CN" altLang="en-US" sz="1200"/>
              <a:t>．航空学报，</a:t>
            </a:r>
            <a:r>
              <a:rPr lang="en-US" altLang="zh-CN" sz="1200"/>
              <a:t>2014</a:t>
            </a:r>
            <a:r>
              <a:rPr lang="zh-CN" altLang="en-US" sz="1200"/>
              <a:t>，</a:t>
            </a:r>
            <a:r>
              <a:rPr lang="en-US" altLang="zh-CN" sz="1200"/>
              <a:t>35(11)</a:t>
            </a:r>
            <a:r>
              <a:rPr lang="zh-CN" altLang="en-US" sz="1200"/>
              <a:t>：</a:t>
            </a:r>
            <a:r>
              <a:rPr lang="en-US" altLang="zh-CN" sz="1200"/>
              <a:t>3025-3036</a:t>
            </a:r>
            <a:endParaRPr lang="zh-CN" altLang="en-US" sz="1200"/>
          </a:p>
        </p:txBody>
      </p:sp>
      <p:sp>
        <p:nvSpPr>
          <p:cNvPr id="4" name="文本框 3"/>
          <p:cNvSpPr txBox="1"/>
          <p:nvPr/>
        </p:nvSpPr>
        <p:spPr>
          <a:xfrm>
            <a:off x="262890" y="2602230"/>
            <a:ext cx="8617585" cy="829945"/>
          </a:xfrm>
          <a:prstGeom prst="rect">
            <a:avLst/>
          </a:prstGeom>
          <a:noFill/>
        </p:spPr>
        <p:txBody>
          <a:bodyPr wrap="square" rtlCol="0" anchor="t">
            <a:spAutoFit/>
          </a:bodyPr>
          <a:lstStyle/>
          <a:p>
            <a:r>
              <a:rPr lang="zh-CN" altLang="en-US" sz="1600"/>
              <a:t>By examining the results presented previously,5±7 we take the in</a:t>
            </a:r>
            <a:r>
              <a:rPr lang="en-US" altLang="zh-CN" sz="1600"/>
              <a:t>-</a:t>
            </a:r>
            <a:r>
              <a:rPr lang="zh-CN" altLang="en-US" sz="1600"/>
              <a:t>situ tensile transverse and shear strengths to be </a:t>
            </a:r>
            <a:r>
              <a:rPr lang="zh-CN" altLang="en-US" sz="1600" b="1"/>
              <a:t>1.5 times</a:t>
            </a:r>
            <a:r>
              <a:rPr lang="zh-CN" altLang="en-US" sz="1600"/>
              <a:t> those measured from unidirectional laminates for all the laminates discussed.</a:t>
            </a:r>
            <a:endParaRPr lang="zh-CN" altLang="en-US" sz="1600"/>
          </a:p>
        </p:txBody>
      </p:sp>
      <p:sp>
        <p:nvSpPr>
          <p:cNvPr id="5" name="文本框 4"/>
          <p:cNvSpPr txBox="1"/>
          <p:nvPr/>
        </p:nvSpPr>
        <p:spPr>
          <a:xfrm>
            <a:off x="2044700" y="3443605"/>
            <a:ext cx="7441565" cy="460375"/>
          </a:xfrm>
          <a:prstGeom prst="rect">
            <a:avLst/>
          </a:prstGeom>
          <a:noFill/>
        </p:spPr>
        <p:txBody>
          <a:bodyPr wrap="square" rtlCol="0" anchor="t">
            <a:spAutoFit/>
          </a:bodyPr>
          <a:lstStyle/>
          <a:p>
            <a:r>
              <a:rPr lang="zh-CN" altLang="en-US" sz="1200"/>
              <a:t>Sun C T, Tao J. Prediction of failure envelopes and stress/strain behaviour of composite laminates 1[J]. Composites Science &amp; Technology, 1998, 58(7):1125-1136.</a:t>
            </a:r>
            <a:endParaRPr lang="zh-CN" altLang="en-US" sz="1200"/>
          </a:p>
        </p:txBody>
      </p:sp>
      <p:graphicFrame>
        <p:nvGraphicFramePr>
          <p:cNvPr id="6" name="对象 5">
            <a:hlinkClick r:id="" action="ppaction://ole?verb=0"/>
          </p:cNvPr>
          <p:cNvGraphicFramePr>
            <a:graphicFrameLocks noChangeAspect="1"/>
          </p:cNvGraphicFramePr>
          <p:nvPr/>
        </p:nvGraphicFramePr>
        <p:xfrm>
          <a:off x="1564640" y="4234180"/>
          <a:ext cx="1569085" cy="1098550"/>
        </p:xfrm>
        <a:graphic>
          <a:graphicData uri="http://schemas.openxmlformats.org/presentationml/2006/ole">
            <mc:AlternateContent xmlns:mc="http://schemas.openxmlformats.org/markup-compatibility/2006">
              <mc:Choice xmlns:v="urn:schemas-microsoft-com:vml" Requires="v">
                <p:oleObj spid="_x0000_s1052" name="" r:id="rId1" imgW="1270000" imgH="889000" progId="Equation.KSEE3">
                  <p:embed/>
                </p:oleObj>
              </mc:Choice>
              <mc:Fallback>
                <p:oleObj name="" r:id="rId1" imgW="1270000" imgH="889000" progId="Equation.KSEE3">
                  <p:embed/>
                  <p:pic>
                    <p:nvPicPr>
                      <p:cNvPr id="0" name="图片 1024"/>
                      <p:cNvPicPr/>
                      <p:nvPr/>
                    </p:nvPicPr>
                    <p:blipFill>
                      <a:blip r:embed="rId2"/>
                      <a:stretch>
                        <a:fillRect/>
                      </a:stretch>
                    </p:blipFill>
                    <p:spPr>
                      <a:xfrm>
                        <a:off x="1564640" y="4234180"/>
                        <a:ext cx="1569085" cy="109855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797300" y="4090670"/>
          <a:ext cx="3480435" cy="1242060"/>
        </p:xfrm>
        <a:graphic>
          <a:graphicData uri="http://schemas.openxmlformats.org/presentationml/2006/ole">
            <mc:AlternateContent xmlns:mc="http://schemas.openxmlformats.org/markup-compatibility/2006">
              <mc:Choice xmlns:v="urn:schemas-microsoft-com:vml" Requires="v">
                <p:oleObj spid="_x0000_s1053" name="" r:id="rId3" imgW="2705100" imgH="965200" progId="Equation.KSEE3">
                  <p:embed/>
                </p:oleObj>
              </mc:Choice>
              <mc:Fallback>
                <p:oleObj name="" r:id="rId3" imgW="2705100" imgH="965200" progId="Equation.KSEE3">
                  <p:embed/>
                  <p:pic>
                    <p:nvPicPr>
                      <p:cNvPr id="0" name="图片 1025"/>
                      <p:cNvPicPr/>
                      <p:nvPr/>
                    </p:nvPicPr>
                    <p:blipFill>
                      <a:blip r:embed="rId4"/>
                      <a:stretch>
                        <a:fillRect/>
                      </a:stretch>
                    </p:blipFill>
                    <p:spPr>
                      <a:xfrm>
                        <a:off x="3797300" y="4090670"/>
                        <a:ext cx="3480435" cy="124206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736283" y="5408930"/>
          <a:ext cx="405765" cy="228600"/>
        </p:xfrm>
        <a:graphic>
          <a:graphicData uri="http://schemas.openxmlformats.org/presentationml/2006/ole">
            <mc:AlternateContent xmlns:mc="http://schemas.openxmlformats.org/markup-compatibility/2006">
              <mc:Choice xmlns:v="urn:schemas-microsoft-com:vml" Requires="v">
                <p:oleObj spid="_x0000_s1054" name="" r:id="rId5" imgW="405765" imgH="228600" progId="Equation.KSEE3">
                  <p:embed/>
                </p:oleObj>
              </mc:Choice>
              <mc:Fallback>
                <p:oleObj name="" r:id="rId5" imgW="405765" imgH="228600" progId="Equation.KSEE3">
                  <p:embed/>
                  <p:pic>
                    <p:nvPicPr>
                      <p:cNvPr id="0" name="图片 1026"/>
                      <p:cNvPicPr/>
                      <p:nvPr/>
                    </p:nvPicPr>
                    <p:blipFill>
                      <a:blip r:embed="rId6"/>
                      <a:stretch>
                        <a:fillRect/>
                      </a:stretch>
                    </p:blipFill>
                    <p:spPr>
                      <a:xfrm>
                        <a:off x="736283" y="5408930"/>
                        <a:ext cx="405765" cy="228600"/>
                      </a:xfrm>
                      <a:prstGeom prst="rect">
                        <a:avLst/>
                      </a:prstGeom>
                    </p:spPr>
                  </p:pic>
                </p:oleObj>
              </mc:Fallback>
            </mc:AlternateContent>
          </a:graphicData>
        </a:graphic>
      </p:graphicFrame>
      <p:sp>
        <p:nvSpPr>
          <p:cNvPr id="10" name="文本框 9"/>
          <p:cNvSpPr txBox="1"/>
          <p:nvPr/>
        </p:nvSpPr>
        <p:spPr>
          <a:xfrm>
            <a:off x="262890" y="5383530"/>
            <a:ext cx="8512810" cy="737235"/>
          </a:xfrm>
          <a:prstGeom prst="rect">
            <a:avLst/>
          </a:prstGeom>
          <a:noFill/>
        </p:spPr>
        <p:txBody>
          <a:bodyPr wrap="square" rtlCol="0">
            <a:spAutoFit/>
          </a:bodyPr>
          <a:lstStyle/>
          <a:p>
            <a:r>
              <a:rPr lang="en-US" altLang="zh-CN" sz="1400"/>
              <a:t>                 </a:t>
            </a:r>
            <a:r>
              <a:rPr lang="zh-CN" altLang="en-US" sz="1400"/>
              <a:t>为单层板的固有横向拉伸强度与固有面内剪切强度，        为单层板在层合板中相应的就低强度，</a:t>
            </a:r>
            <a:r>
              <a:rPr lang="en-US" altLang="zh-CN" sz="1400"/>
              <a:t>ABCD</a:t>
            </a:r>
            <a:r>
              <a:rPr lang="zh-CN" altLang="en-US" sz="1400"/>
              <a:t>为材料相关的常数，</a:t>
            </a:r>
            <a:r>
              <a:rPr lang="en-US" altLang="zh-CN" sz="1400"/>
              <a:t>N</a:t>
            </a:r>
            <a:r>
              <a:rPr lang="zh-CN" altLang="en-US" sz="1400"/>
              <a:t>为层合板中同一方向并相邻的单层板的层数。           是本单层的纤维铺设角度与其相邻的两个单层板纤维铺设角度之差。</a:t>
            </a:r>
            <a:endParaRPr lang="zh-CN" altLang="en-US" sz="1400"/>
          </a:p>
        </p:txBody>
      </p:sp>
      <p:graphicFrame>
        <p:nvGraphicFramePr>
          <p:cNvPr id="11" name="对象 10">
            <a:hlinkClick r:id="" action="ppaction://ole?verb=0"/>
          </p:cNvPr>
          <p:cNvGraphicFramePr>
            <a:graphicFrameLocks noChangeAspect="1"/>
          </p:cNvGraphicFramePr>
          <p:nvPr/>
        </p:nvGraphicFramePr>
        <p:xfrm>
          <a:off x="5256213" y="5397500"/>
          <a:ext cx="405765" cy="228600"/>
        </p:xfrm>
        <a:graphic>
          <a:graphicData uri="http://schemas.openxmlformats.org/presentationml/2006/ole">
            <mc:AlternateContent xmlns:mc="http://schemas.openxmlformats.org/markup-compatibility/2006">
              <mc:Choice xmlns:v="urn:schemas-microsoft-com:vml" Requires="v">
                <p:oleObj spid="_x0000_s1055" name="" r:id="rId7" imgW="405765" imgH="228600" progId="Equation.KSEE3">
                  <p:embed/>
                </p:oleObj>
              </mc:Choice>
              <mc:Fallback>
                <p:oleObj name="" r:id="rId7" imgW="405765" imgH="228600" progId="Equation.KSEE3">
                  <p:embed/>
                  <p:pic>
                    <p:nvPicPr>
                      <p:cNvPr id="0" name="图片 1026"/>
                      <p:cNvPicPr/>
                      <p:nvPr/>
                    </p:nvPicPr>
                    <p:blipFill>
                      <a:blip r:embed="rId8"/>
                      <a:stretch>
                        <a:fillRect/>
                      </a:stretch>
                    </p:blipFill>
                    <p:spPr>
                      <a:xfrm>
                        <a:off x="5256213" y="5397500"/>
                        <a:ext cx="405765" cy="22860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6196330" y="5626100"/>
          <a:ext cx="629920" cy="252095"/>
        </p:xfrm>
        <a:graphic>
          <a:graphicData uri="http://schemas.openxmlformats.org/presentationml/2006/ole">
            <mc:AlternateContent xmlns:mc="http://schemas.openxmlformats.org/markup-compatibility/2006">
              <mc:Choice xmlns:v="urn:schemas-microsoft-com:vml" Requires="v">
                <p:oleObj spid="_x0000_s1056" name="" r:id="rId9" imgW="571500" imgH="228600" progId="Equation.KSEE3">
                  <p:embed/>
                </p:oleObj>
              </mc:Choice>
              <mc:Fallback>
                <p:oleObj name="" r:id="rId9" imgW="571500" imgH="228600" progId="Equation.KSEE3">
                  <p:embed/>
                  <p:pic>
                    <p:nvPicPr>
                      <p:cNvPr id="0" name="图片 1026"/>
                      <p:cNvPicPr/>
                      <p:nvPr/>
                    </p:nvPicPr>
                    <p:blipFill>
                      <a:blip r:embed="rId10"/>
                      <a:stretch>
                        <a:fillRect/>
                      </a:stretch>
                    </p:blipFill>
                    <p:spPr>
                      <a:xfrm>
                        <a:off x="6196330" y="5626100"/>
                        <a:ext cx="629920" cy="252095"/>
                      </a:xfrm>
                      <a:prstGeom prst="rect">
                        <a:avLst/>
                      </a:prstGeom>
                    </p:spPr>
                  </p:pic>
                </p:oleObj>
              </mc:Fallback>
            </mc:AlternateContent>
          </a:graphicData>
        </a:graphic>
      </p:graphicFrame>
      <p:sp>
        <p:nvSpPr>
          <p:cNvPr id="8" name="文本框 7"/>
          <p:cNvSpPr txBox="1"/>
          <p:nvPr/>
        </p:nvSpPr>
        <p:spPr>
          <a:xfrm>
            <a:off x="2044700" y="6120765"/>
            <a:ext cx="6985000" cy="460375"/>
          </a:xfrm>
          <a:prstGeom prst="rect">
            <a:avLst/>
          </a:prstGeom>
          <a:noFill/>
        </p:spPr>
        <p:txBody>
          <a:bodyPr wrap="square" rtlCol="0" anchor="t">
            <a:spAutoFit/>
          </a:bodyPr>
          <a:p>
            <a:r>
              <a:rPr lang="zh-CN" altLang="en-US" sz="1200"/>
              <a:t>Wang J, Karihaloo B L. Optimum In Situ Strength Design of Composite Laminates. Part I: In Situ Strength Parameters[J]. Journal of Composite Materials, 1996, 30(12):1314-1337.</a:t>
            </a:r>
            <a:endParaRPr lang="zh-CN" altLang="en-US" sz="1200"/>
          </a:p>
        </p:txBody>
      </p:sp>
      <p:cxnSp>
        <p:nvCxnSpPr>
          <p:cNvPr id="21" name="直接连接符 20"/>
          <p:cNvCxnSpPr/>
          <p:nvPr/>
        </p:nvCxnSpPr>
        <p:spPr>
          <a:xfrm flipH="1">
            <a:off x="-44508" y="260251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14" name="直接连接符 13"/>
          <p:cNvCxnSpPr/>
          <p:nvPr/>
        </p:nvCxnSpPr>
        <p:spPr>
          <a:xfrm flipH="1">
            <a:off x="33597" y="404523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endParaRPr lang="en-US" altLang="zh-CN" sz="1400" b="1" dirty="0"/>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solid element(C3D8R)</a:t>
            </a:r>
            <a:endParaRPr lang="zh-CN" altLang="en-US" sz="1400" dirty="0">
              <a:latin typeface="宋体" panose="02010600030101010101" pitchFamily="2" charset="-122"/>
            </a:endParaRP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endParaRPr lang="zh-CN" altLang="en-US" sz="1400" dirty="0">
              <a:latin typeface="Arial" panose="020B0604020202020204" pitchFamily="34" charset="0"/>
            </a:endParaRPr>
          </a:p>
          <a:p>
            <a:r>
              <a:rPr lang="zh-CN" altLang="en-US" sz="1400" dirty="0">
                <a:latin typeface="Arial" panose="020B0604020202020204" pitchFamily="34" charset="0"/>
              </a:rPr>
              <a:t>• 线性和非线性力学行为 (大变形及弹塑性材料的力学响应).</a:t>
            </a:r>
            <a:endParaRPr lang="zh-CN" altLang="en-US" sz="1400" dirty="0">
              <a:latin typeface="Arial" panose="020B0604020202020204" pitchFamily="34" charset="0"/>
            </a:endParaRPr>
          </a:p>
          <a:p>
            <a:r>
              <a:rPr lang="zh-CN" altLang="en-US" sz="1400" dirty="0">
                <a:latin typeface="Arial" panose="020B0604020202020204" pitchFamily="34" charset="0"/>
              </a:rPr>
              <a:t>• 厚度渐变(单元为三维几何图形)</a:t>
            </a:r>
            <a:endParaRPr lang="zh-CN" altLang="en-US" sz="1400" dirty="0">
              <a:latin typeface="Arial" panose="020B0604020202020204" pitchFamily="34" charset="0"/>
            </a:endParaRPr>
          </a:p>
          <a:p>
            <a:r>
              <a:rPr lang="zh-CN" altLang="en-US" sz="1400" dirty="0">
                <a:latin typeface="Arial" panose="020B0604020202020204" pitchFamily="34" charset="0"/>
              </a:rPr>
              <a:t>• 比常规壳更加精确的接触模型(考虑单元两边的接触及厚度变化)</a:t>
            </a:r>
            <a:endParaRPr lang="zh-CN" altLang="en-US" sz="1400" dirty="0">
              <a:latin typeface="Arial" panose="020B0604020202020204" pitchFamily="34" charset="0"/>
            </a:endParaRPr>
          </a:p>
          <a:p>
            <a:r>
              <a:rPr lang="zh-CN" altLang="en-US" sz="1400" dirty="0">
                <a:latin typeface="Arial" panose="020B0604020202020204" pitchFamily="34" charset="0"/>
              </a:rPr>
              <a:t>• 堆叠。(在对复合材料层合板厚度方向上的模拟能得到更加精确的结果)</a:t>
            </a:r>
            <a:endParaRPr lang="zh-CN" altLang="en-US" sz="1400" dirty="0">
              <a:latin typeface="Arial" panose="020B0604020202020204" pitchFamily="34" charset="0"/>
            </a:endParaRPr>
          </a:p>
          <a:p>
            <a:r>
              <a:rPr lang="zh-CN" altLang="en-US" sz="1400" dirty="0">
                <a:latin typeface="Arial" panose="020B0604020202020204" pitchFamily="34" charset="0"/>
              </a:rPr>
              <a:t> </a:t>
            </a:r>
            <a:endParaRPr lang="zh-CN" altLang="en-US" sz="1400" dirty="0">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endParaRPr lang="zh-CN" altLang="en-US" sz="1200" b="0" dirty="0">
                        <a:solidFill>
                          <a:srgbClr val="FFFFFF"/>
                        </a:solidFill>
                        <a:latin typeface="Calibri" panose="020F0502020204030204" charset="0"/>
                        <a:sym typeface="+mn-ea"/>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endParaRPr lang="zh-CN" altLang="en-US" sz="1400" b="0" dirty="0">
                        <a:solidFill>
                          <a:srgbClr val="FFFFFF"/>
                        </a:solidFill>
                        <a:latin typeface="Calibri" panose="020F0502020204030204" charset="0"/>
                      </a:endParaRP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(C3D8R)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393065">
                <a:tc vMerge="1">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(SC8R)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40386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endParaRPr lang="zh-CN" altLang="en-US" sz="1400" b="1" dirty="0"/>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endParaRPr lang="zh-CN" altLang="en-US" sz="1400"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endParaRPr lang="zh-CN" altLang="en-US" sz="1200" dirty="0">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200" name="" r:id="rId2" imgW="800100" imgH="228600" progId="Equation.3">
                  <p:embed/>
                </p:oleObj>
              </mc:Choice>
              <mc:Fallback>
                <p:oleObj name="" r:id="rId2" imgW="800100" imgH="228600" progId="Equation.3">
                  <p:embed/>
                  <p:pic>
                    <p:nvPicPr>
                      <p:cNvPr id="0" name="图片 3075"/>
                      <p:cNvPicPr/>
                      <p:nvPr/>
                    </p:nvPicPr>
                    <p:blipFill>
                      <a:blip r:embed="rId3"/>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endParaRPr lang="zh-CN" altLang="en-US" sz="1400" dirty="0">
              <a:latin typeface="Arial" panose="020B0604020202020204" pitchFamily="34" charset="0"/>
            </a:endParaRPr>
          </a:p>
          <a:p>
            <a:r>
              <a:rPr lang="zh-CN" altLang="en-US" sz="1400" dirty="0">
                <a:latin typeface="Arial" panose="020B0604020202020204" pitchFamily="34" charset="0"/>
              </a:rPr>
              <a:t>28394.6</a:t>
            </a:r>
            <a:r>
              <a:rPr lang="en-US" altLang="zh-CN" sz="1400" dirty="0">
                <a:latin typeface="Arial" panose="020B0604020202020204" pitchFamily="34" charset="0"/>
              </a:rPr>
              <a:t>N</a:t>
            </a:r>
            <a:endParaRPr lang="en-US" altLang="zh-CN" sz="1400" dirty="0">
              <a:latin typeface="Arial" panose="020B0604020202020204" pitchFamily="34" charset="0"/>
            </a:endParaRP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endParaRPr lang="en-US" altLang="zh-CN" sz="14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321" name="" r:id="rId1" imgW="457200" imgH="177165" progId="Equation.KSEE3">
                  <p:embed/>
                </p:oleObj>
              </mc:Choice>
              <mc:Fallback>
                <p:oleObj name="" r:id="rId1" imgW="457200" imgH="177165" progId="Equation.KSEE3">
                  <p:embed/>
                  <p:pic>
                    <p:nvPicPr>
                      <p:cNvPr id="0" name="图片 3073"/>
                      <p:cNvPicPr/>
                      <p:nvPr/>
                    </p:nvPicPr>
                    <p:blipFill>
                      <a:blip r:embed="rId2"/>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endParaRPr lang="en-US" altLang="zh-CN" sz="1400">
              <a:latin typeface="Times New Roman" panose="02020603050405020304" pitchFamily="18" charset="0"/>
            </a:endParaRP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endParaRPr lang="en-US" altLang="zh-CN" sz="1400">
              <a:latin typeface="Times New Roman" panose="02020603050405020304" pitchFamily="18" charset="0"/>
            </a:endParaRP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endParaRPr lang="en-US" altLang="zh-CN" sz="1800">
              <a:latin typeface="Times New Roman" panose="02020603050405020304" pitchFamily="18" charset="0"/>
              <a:sym typeface="+mn-ea"/>
            </a:endParaRP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endParaRPr lang="en-US" altLang="zh-CN" sz="1400" smtClean="0">
              <a:ln>
                <a:noFill/>
              </a:ln>
              <a:effectLst/>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endParaRPr lang="en-US" altLang="zh-CN" sz="2400" dirty="0" smtClean="0">
              <a:latin typeface="Times New Roman" panose="02020603050405020304" pitchFamily="18" charset="0"/>
              <a:cs typeface="Times New Roman" panose="02020603050405020304" pitchFamily="18" charset="0"/>
            </a:endParaRP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322" name="" r:id="rId3" imgW="2311400" imgH="889000" progId="Equation.KSEE3">
                  <p:embed/>
                </p:oleObj>
              </mc:Choice>
              <mc:Fallback>
                <p:oleObj name="" r:id="rId3" imgW="2311400" imgH="889000" progId="Equation.KSEE3">
                  <p:embed/>
                  <p:pic>
                    <p:nvPicPr>
                      <p:cNvPr id="0" name="图片 2048"/>
                      <p:cNvPicPr/>
                      <p:nvPr/>
                    </p:nvPicPr>
                    <p:blipFill>
                      <a:blip r:embed="rId4"/>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endParaRPr lang="zh-CN" altLang="en-US">
              <a:latin typeface="Times New Roman" panose="02020603050405020304" pitchFamily="18" charset="0"/>
            </a:endParaRP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endParaRPr lang="zh-CN" altLang="zh-CN" sz="1600">
              <a:latin typeface="Times New Roman" panose="02020603050405020304" pitchFamily="18" charset="0"/>
              <a:sym typeface="+mn-ea"/>
            </a:endParaRP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endParaRPr lang="zh-CN" altLang="en-US" sz="1600">
              <a:latin typeface="Times New Roman" panose="02020603050405020304" pitchFamily="18" charset="0"/>
              <a:sym typeface="+mn-ea"/>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endParaRPr lang="zh-CN" altLang="en-US" b="1" dirty="0"/>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endParaRPr sz="1600" b="1"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endParaRPr lang="en-US" altLang="zh-CN" sz="1600" dirty="0">
              <a:latin typeface="Times New Roman" panose="02020603050405020304" pitchFamily="18" charset="0"/>
              <a:cs typeface="Times New Roman" panose="02020603050405020304" pitchFamily="18" charset="0"/>
              <a:sym typeface="+mn-ea"/>
            </a:endParaRPr>
          </a:p>
          <a:p>
            <a:endParaRPr lang="zh-CN" altLang="en-US" sz="1600" dirty="0">
              <a:sym typeface="+mn-ea"/>
            </a:endParaRPr>
          </a:p>
        </p:txBody>
      </p:sp>
      <p:pic>
        <p:nvPicPr>
          <p:cNvPr id="5" name="图片 4"/>
          <p:cNvPicPr>
            <a:picLocks noChangeAspect="1"/>
          </p:cNvPicPr>
          <p:nvPr/>
        </p:nvPicPr>
        <p:blipFill>
          <a:blip r:embed="rId1"/>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345" name="" r:id="rId2" imgW="673100" imgH="431800" progId="Equation.KSEE3">
                  <p:embed/>
                </p:oleObj>
              </mc:Choice>
              <mc:Fallback>
                <p:oleObj name="" r:id="rId2" imgW="673100" imgH="431800" progId="Equation.KSEE3">
                  <p:embed/>
                  <p:pic>
                    <p:nvPicPr>
                      <p:cNvPr id="0" name="图片 3072"/>
                      <p:cNvPicPr/>
                      <p:nvPr/>
                    </p:nvPicPr>
                    <p:blipFill>
                      <a:blip r:embed="rId3"/>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endParaRPr lang="zh-CN" altLang="en-US" sz="1200">
              <a:latin typeface="Times New Roman" panose="02020603050405020304" pitchFamily="18" charset="0"/>
            </a:endParaRP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346" name="" r:id="rId5" imgW="190500" imgH="241300" progId="Equation.KSEE3">
                  <p:embed/>
                </p:oleObj>
              </mc:Choice>
              <mc:Fallback>
                <p:oleObj name="" r:id="rId5" imgW="190500" imgH="241300" progId="Equation.KSEE3">
                  <p:embed/>
                  <p:pic>
                    <p:nvPicPr>
                      <p:cNvPr id="0" name="图片 1024"/>
                      <p:cNvPicPr/>
                      <p:nvPr/>
                    </p:nvPicPr>
                    <p:blipFill>
                      <a:blip r:embed="rId6"/>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7"/>
          <a:stretch>
            <a:fillRect/>
          </a:stretch>
        </p:blipFill>
        <p:spPr>
          <a:xfrm>
            <a:off x="5328285" y="1255395"/>
            <a:ext cx="2438400" cy="1352550"/>
          </a:xfrm>
          <a:prstGeom prst="rect">
            <a:avLst/>
          </a:prstGeom>
        </p:spPr>
      </p:pic>
      <p:pic>
        <p:nvPicPr>
          <p:cNvPr id="7" name="图片 6"/>
          <p:cNvPicPr>
            <a:picLocks noChangeAspect="1"/>
          </p:cNvPicPr>
          <p:nvPr/>
        </p:nvPicPr>
        <p:blipFill>
          <a:blip r:embed="rId8"/>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endParaRPr sz="1600">
              <a:latin typeface="Times New Roman" panose="02020603050405020304" pitchFamily="18" charset="0"/>
            </a:endParaRP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272" name="" r:id="rId1" imgW="1066800" imgH="862965" progId="Equation.KSEE3">
                  <p:embed/>
                </p:oleObj>
              </mc:Choice>
              <mc:Fallback>
                <p:oleObj name="" r:id="rId1" imgW="1066800" imgH="862965" progId="Equation.KSEE3">
                  <p:embed/>
                  <p:pic>
                    <p:nvPicPr>
                      <p:cNvPr id="0" name="图片 1024"/>
                      <p:cNvPicPr/>
                      <p:nvPr/>
                    </p:nvPicPr>
                    <p:blipFill>
                      <a:blip r:embed="rId2"/>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3"/>
          <a:stretch>
            <a:fillRect/>
          </a:stretch>
        </p:blipFill>
        <p:spPr>
          <a:xfrm>
            <a:off x="4545965" y="3591560"/>
            <a:ext cx="3641725" cy="482600"/>
          </a:xfrm>
          <a:prstGeom prst="rect">
            <a:avLst/>
          </a:prstGeom>
        </p:spPr>
      </p:pic>
      <p:pic>
        <p:nvPicPr>
          <p:cNvPr id="21" name="图片 20"/>
          <p:cNvPicPr>
            <a:picLocks noChangeAspect="1"/>
          </p:cNvPicPr>
          <p:nvPr/>
        </p:nvPicPr>
        <p:blipFill>
          <a:blip r:embed="rId4"/>
          <a:stretch>
            <a:fillRect/>
          </a:stretch>
        </p:blipFill>
        <p:spPr>
          <a:xfrm>
            <a:off x="288925" y="3556000"/>
            <a:ext cx="3660140" cy="518160"/>
          </a:xfrm>
          <a:prstGeom prst="rect">
            <a:avLst/>
          </a:prstGeom>
        </p:spPr>
      </p:pic>
      <p:pic>
        <p:nvPicPr>
          <p:cNvPr id="22" name="图片 21"/>
          <p:cNvPicPr>
            <a:picLocks noChangeAspect="1"/>
          </p:cNvPicPr>
          <p:nvPr/>
        </p:nvPicPr>
        <p:blipFill>
          <a:blip r:embed="rId5"/>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endParaRPr lang="en-US" altLang="zh-CN" sz="1400"/>
          </a:p>
        </p:txBody>
      </p:sp>
      <p:pic>
        <p:nvPicPr>
          <p:cNvPr id="33" name="图片 32"/>
          <p:cNvPicPr>
            <a:picLocks noChangeAspect="1"/>
          </p:cNvPicPr>
          <p:nvPr/>
        </p:nvPicPr>
        <p:blipFill>
          <a:blip r:embed="rId6"/>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endParaRPr lang="zh-CN" altLang="en-US" sz="1400"/>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endParaRPr lang="zh-CN" altLang="en-US" sz="1400" b="1"/>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endParaRPr lang="zh-CN" altLang="en-US" sz="1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1"/>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2"/>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endParaRPr lang="zh-CN" altLang="en-US" sz="1400" dirty="0">
              <a:latin typeface="Arial" panose="020B0604020202020204" pitchFamily="34" charset="0"/>
            </a:endParaRPr>
          </a:p>
          <a:p>
            <a:r>
              <a:rPr lang="zh-CN" altLang="en-US" sz="1400" dirty="0">
                <a:latin typeface="Arial" panose="020B0604020202020204" pitchFamily="34" charset="0"/>
              </a:rPr>
              <a:t>fiber reinforced material damage model, viscosity in the matrix direction =0.005).</a:t>
            </a:r>
            <a:endParaRPr lang="zh-CN" altLang="en-US" sz="1400" dirty="0">
              <a:latin typeface="Arial" panose="020B0604020202020204" pitchFamily="34" charset="0"/>
            </a:endParaRPr>
          </a:p>
        </p:txBody>
      </p:sp>
      <p:pic>
        <p:nvPicPr>
          <p:cNvPr id="10246" name="图片 10245"/>
          <p:cNvPicPr>
            <a:picLocks noChangeAspect="1"/>
          </p:cNvPicPr>
          <p:nvPr/>
        </p:nvPicPr>
        <p:blipFill>
          <a:blip r:embed="rId3"/>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4"/>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endParaRPr lang="zh-CN" altLang="en-US"/>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endParaRPr lang="zh-CN" altLang="en-US"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endParaRPr lang="en-US" altLang="zh-CN" sz="1400" b="0" dirty="0">
              <a:latin typeface="Times New Roman" panose="02020603050405020304" pitchFamily="18" charset="0"/>
              <a:ea typeface="宋体" panose="02010600030101010101" pitchFamily="2" charset="-122"/>
            </a:endParaRPr>
          </a:p>
        </p:txBody>
      </p:sp>
      <p:pic>
        <p:nvPicPr>
          <p:cNvPr id="7170" name="图片 11"/>
          <p:cNvPicPr>
            <a:picLocks noChangeAspect="1"/>
          </p:cNvPicPr>
          <p:nvPr/>
        </p:nvPicPr>
        <p:blipFill>
          <a:blip r:embed="rId1"/>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endParaRPr lang="zh-CN" altLang="en-US" b="0" dirty="0">
              <a:latin typeface="Times New Roman" panose="02020603050405020304" pitchFamily="18" charset="0"/>
              <a:ea typeface="宋体" panose="02010600030101010101" pitchFamily="2" charset="-122"/>
            </a:endParaRP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endParaRPr lang="en-US" altLang="zh-CN" sz="1800">
              <a:solidFill>
                <a:schemeClr val="dk1"/>
              </a:solidFill>
              <a:latin typeface="Times New Roman" panose="02020603050405020304" pitchFamily="18" charset="0"/>
              <a:sym typeface="+mn-ea"/>
            </a:endParaRP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endParaRPr lang="zh-CN" altLang="en-US" sz="2000" b="0" dirty="0">
              <a:latin typeface="Times New Roman" panose="02020603050405020304" pitchFamily="18" charset="0"/>
              <a:ea typeface="宋体" panose="02010600030101010101" pitchFamily="2" charset="-122"/>
            </a:endParaRPr>
          </a:p>
          <a:p>
            <a:r>
              <a:rPr lang="zh-CN" altLang="en-US" sz="2000" b="0" dirty="0">
                <a:latin typeface="Times New Roman" panose="02020603050405020304" pitchFamily="18" charset="0"/>
                <a:ea typeface="宋体" panose="02010600030101010101" pitchFamily="2" charset="-122"/>
              </a:rPr>
              <a:t>   将密度设为小值，保持不受惯性力的影响</a:t>
            </a:r>
            <a:endParaRPr lang="zh-CN" altLang="en-US" sz="2000" b="0" dirty="0">
              <a:latin typeface="Times New Roman" panose="02020603050405020304" pitchFamily="18" charset="0"/>
              <a:ea typeface="宋体" panose="02010600030101010101" pitchFamily="2" charset="-122"/>
            </a:endParaRP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1">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7"/>
          <a:stretch>
            <a:fillRect/>
          </a:stretch>
        </p:blipFill>
        <p:spPr>
          <a:xfrm>
            <a:off x="7046595" y="4617085"/>
            <a:ext cx="1751330" cy="1299210"/>
          </a:xfrm>
          <a:prstGeom prst="rect">
            <a:avLst/>
          </a:prstGeom>
        </p:spPr>
      </p:pic>
      <p:pic>
        <p:nvPicPr>
          <p:cNvPr id="13" name="图片 12"/>
          <p:cNvPicPr/>
          <p:nvPr/>
        </p:nvPicPr>
        <p:blipFill>
          <a:blip r:embed="rId8"/>
          <a:stretch>
            <a:fillRect/>
          </a:stretch>
        </p:blipFill>
        <p:spPr>
          <a:xfrm>
            <a:off x="7046595" y="3070860"/>
            <a:ext cx="1668780" cy="1354455"/>
          </a:xfrm>
          <a:prstGeom prst="rect">
            <a:avLst/>
          </a:prstGeom>
        </p:spPr>
      </p:pic>
      <p:pic>
        <p:nvPicPr>
          <p:cNvPr id="14" name="图片 13"/>
          <p:cNvPicPr>
            <a:picLocks noChangeAspect="1"/>
          </p:cNvPicPr>
          <p:nvPr/>
        </p:nvPicPr>
        <p:blipFill>
          <a:blip r:embed="rId9"/>
          <a:stretch>
            <a:fillRect/>
          </a:stretch>
        </p:blipFill>
        <p:spPr>
          <a:xfrm>
            <a:off x="7046595" y="1654175"/>
            <a:ext cx="1818640" cy="1224280"/>
          </a:xfrm>
          <a:prstGeom prst="rect">
            <a:avLst/>
          </a:prstGeom>
        </p:spPr>
      </p:pic>
      <p:sp>
        <p:nvSpPr>
          <p:cNvPr id="7" name="文本框 6"/>
          <p:cNvSpPr txBox="1"/>
          <p:nvPr/>
        </p:nvSpPr>
        <p:spPr>
          <a:xfrm>
            <a:off x="747395" y="6413500"/>
            <a:ext cx="959485" cy="368300"/>
          </a:xfrm>
          <a:prstGeom prst="rect">
            <a:avLst/>
          </a:prstGeom>
          <a:noFill/>
        </p:spPr>
        <p:txBody>
          <a:bodyPr wrap="square" rtlCol="0">
            <a:spAutoFit/>
          </a:bodyPr>
          <a:lstStyle/>
          <a:p>
            <a:r>
              <a:rPr lang="en-US" altLang="zh-CN"/>
              <a:t>60mm</a:t>
            </a:r>
            <a:endParaRPr lang="en-US" altLang="zh-CN"/>
          </a:p>
        </p:txBody>
      </p:sp>
      <p:sp>
        <p:nvSpPr>
          <p:cNvPr id="10" name="文本框 9"/>
          <p:cNvSpPr txBox="1"/>
          <p:nvPr/>
        </p:nvSpPr>
        <p:spPr>
          <a:xfrm>
            <a:off x="2888615" y="6413500"/>
            <a:ext cx="959485" cy="368300"/>
          </a:xfrm>
          <a:prstGeom prst="rect">
            <a:avLst/>
          </a:prstGeom>
          <a:noFill/>
        </p:spPr>
        <p:txBody>
          <a:bodyPr wrap="square" rtlCol="0">
            <a:spAutoFit/>
          </a:bodyPr>
          <a:lstStyle/>
          <a:p>
            <a:r>
              <a:rPr lang="en-US" altLang="zh-CN"/>
              <a:t>80mm</a:t>
            </a:r>
            <a:endParaRPr lang="en-US" altLang="zh-CN"/>
          </a:p>
        </p:txBody>
      </p:sp>
      <p:sp>
        <p:nvSpPr>
          <p:cNvPr id="11" name="文本框 10"/>
          <p:cNvSpPr txBox="1"/>
          <p:nvPr/>
        </p:nvSpPr>
        <p:spPr>
          <a:xfrm>
            <a:off x="5151755" y="6413500"/>
            <a:ext cx="959485" cy="368300"/>
          </a:xfrm>
          <a:prstGeom prst="rect">
            <a:avLst/>
          </a:prstGeom>
          <a:noFill/>
        </p:spPr>
        <p:txBody>
          <a:bodyPr wrap="square" rtlCol="0">
            <a:spAutoFit/>
          </a:bodyPr>
          <a:lstStyle/>
          <a:p>
            <a:r>
              <a:rPr lang="en-US" altLang="zh-CN"/>
              <a:t>100mm</a:t>
            </a:r>
            <a:endParaRPr lang="en-US" altLang="zh-CN"/>
          </a:p>
        </p:txBody>
      </p:sp>
      <p:cxnSp>
        <p:nvCxnSpPr>
          <p:cNvPr id="26" name="直接连接符 25"/>
          <p:cNvCxnSpPr/>
          <p:nvPr/>
        </p:nvCxnSpPr>
        <p:spPr>
          <a:xfrm flipH="1">
            <a:off x="4497070" y="1485265"/>
            <a:ext cx="3175" cy="5385435"/>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a:off x="2195830" y="1485265"/>
            <a:ext cx="0" cy="5329555"/>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Failure evolution</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11" name="图片 10"/>
          <p:cNvPicPr/>
          <p:nvPr/>
        </p:nvPicPr>
        <p:blipFill>
          <a:blip r:embed="rId1"/>
          <a:stretch>
            <a:fillRect/>
          </a:stretch>
        </p:blipFill>
        <p:spPr>
          <a:xfrm>
            <a:off x="611505" y="1492885"/>
            <a:ext cx="2996565" cy="2435860"/>
          </a:xfrm>
          <a:prstGeom prst="rect">
            <a:avLst/>
          </a:prstGeom>
        </p:spPr>
      </p:pic>
      <p:graphicFrame>
        <p:nvGraphicFramePr>
          <p:cNvPr id="4" name="表格 3"/>
          <p:cNvGraphicFramePr/>
          <p:nvPr/>
        </p:nvGraphicFramePr>
        <p:xfrm>
          <a:off x="220980" y="45091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linear</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exponential</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113.46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45%</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91.36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70.77</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7" name="文本框 6"/>
          <p:cNvSpPr txBox="1"/>
          <p:nvPr/>
        </p:nvSpPr>
        <p:spPr>
          <a:xfrm>
            <a:off x="492125" y="5937235"/>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endParaRPr lang="zh-CN" altLang="en-US" sz="1400" dirty="0">
              <a:latin typeface="+mn-ea"/>
              <a:ea typeface="+mn-ea"/>
            </a:endParaRP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rPr>
              <a:t>[0]</a:t>
            </a:r>
            <a:r>
              <a:rPr lang="en-US" altLang="zh-CN" sz="1400" kern="100" baseline="-25000" dirty="0">
                <a:latin typeface="Times New Roman" panose="02020603050405020304" pitchFamily="18" charset="0"/>
                <a:cs typeface="Times New Roman" panose="02020603050405020304" pitchFamily="18" charset="0"/>
              </a:rPr>
              <a:t>10  </a:t>
            </a:r>
            <a:r>
              <a:rPr lang="zh-CN" altLang="en-US" sz="1400" dirty="0" smtClean="0">
                <a:latin typeface="+mn-ea"/>
                <a:ea typeface="+mn-ea"/>
              </a:rPr>
              <a:t>铺层的脆性断裂</a:t>
            </a:r>
            <a:r>
              <a:rPr lang="zh-CN" altLang="en-US" sz="1400" dirty="0">
                <a:latin typeface="+mn-ea"/>
                <a:ea typeface="+mn-ea"/>
              </a:rPr>
              <a:t>，</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对载荷以及损伤演化的影响不太大。</a:t>
            </a:r>
            <a:endParaRPr lang="zh-CN" altLang="en-US" sz="1400" dirty="0">
              <a:latin typeface="+mn-ea"/>
              <a:ea typeface="+mn-ea"/>
            </a:endParaRPr>
          </a:p>
          <a:p>
            <a:r>
              <a:rPr lang="en-US" altLang="zh-CN" sz="1400" dirty="0">
                <a:latin typeface="+mn-ea"/>
                <a:ea typeface="+mn-ea"/>
              </a:rPr>
              <a:t>3</a:t>
            </a:r>
            <a:r>
              <a:rPr lang="zh-CN" altLang="en-US" sz="1400" dirty="0">
                <a:latin typeface="+mn-ea"/>
                <a:ea typeface="+mn-ea"/>
              </a:rPr>
              <a:t>、极限载荷的误差较大</a:t>
            </a:r>
            <a:endParaRPr lang="zh-CN" altLang="en-US" sz="1400" dirty="0">
              <a:latin typeface="+mn-ea"/>
              <a:ea typeface="+mn-ea"/>
            </a:endParaRPr>
          </a:p>
        </p:txBody>
      </p:sp>
      <p:sp>
        <p:nvSpPr>
          <p:cNvPr id="2" name="文本框 1"/>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Ultimate loading</a:t>
            </a:r>
            <a:r>
              <a:rPr lang="zh-CN" altLang="en-US"/>
              <a:t>：</a:t>
            </a:r>
            <a:endParaRPr lang="zh-CN" altLang="en-US"/>
          </a:p>
        </p:txBody>
      </p:sp>
      <p:pic>
        <p:nvPicPr>
          <p:cNvPr id="6" name="图片 5"/>
          <p:cNvPicPr>
            <a:picLocks noChangeAspect="1"/>
          </p:cNvPicPr>
          <p:nvPr/>
        </p:nvPicPr>
        <p:blipFill>
          <a:blip r:embed="rId2"/>
          <a:stretch>
            <a:fillRect/>
          </a:stretch>
        </p:blipFill>
        <p:spPr>
          <a:xfrm>
            <a:off x="4716014" y="1348433"/>
            <a:ext cx="3447087" cy="2531810"/>
          </a:xfrm>
          <a:prstGeom prst="rect">
            <a:avLst/>
          </a:prstGeom>
        </p:spPr>
      </p:pic>
      <p:sp>
        <p:nvSpPr>
          <p:cNvPr id="12" name="矩形 11"/>
          <p:cNvSpPr/>
          <p:nvPr/>
        </p:nvSpPr>
        <p:spPr>
          <a:xfrm>
            <a:off x="1259632" y="3933056"/>
            <a:ext cx="1550001"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Simulation</a:t>
            </a:r>
            <a:endParaRPr lang="zh-CN" altLang="en-US" sz="1600" dirty="0"/>
          </a:p>
        </p:txBody>
      </p:sp>
      <p:sp>
        <p:nvSpPr>
          <p:cNvPr id="13" name="矩形 12"/>
          <p:cNvSpPr/>
          <p:nvPr/>
        </p:nvSpPr>
        <p:spPr>
          <a:xfrm>
            <a:off x="5664556" y="3904683"/>
            <a:ext cx="1550001"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endParaRPr lang="zh-CN" altLang="en-US" sz="2400" b="1">
              <a:latin typeface="Times New Roman" panose="02020603050405020304" pitchFamily="18" charset="0"/>
            </a:endParaRP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endParaRPr lang="zh-CN" altLang="en-US" sz="2000">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endParaRPr lang="zh-CN" altLang="en-US" sz="2000" dirty="0" smtClean="0">
              <a:latin typeface="Times New Roman" panose="02020603050405020304" pitchFamily="18" charset="0"/>
              <a:cs typeface="Times New Roman" panose="02020603050405020304" pitchFamily="18" charset="0"/>
              <a:sym typeface="+mn-ea"/>
            </a:endParaRP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endParaRPr lang="zh-CN" altLang="en-US" sz="2400" b="1">
              <a:latin typeface="Times New Roman" panose="02020603050405020304" pitchFamily="18" charset="0"/>
              <a:sym typeface="+mn-ea"/>
            </a:endParaRP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endParaRPr lang="en-US" altLang="zh-CN" sz="2000">
              <a:latin typeface="Times New Roman" panose="02020603050405020304" pitchFamily="18" charset="0"/>
              <a:sym typeface="+mn-ea"/>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4" name="表格 3"/>
          <p:cNvGraphicFramePr/>
          <p:nvPr/>
        </p:nvGraphicFramePr>
        <p:xfrm>
          <a:off x="476885" y="47193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Xt=1441.6</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dirty="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dirty="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31.8%</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Xt=970.98</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sz="1100" dirty="0" smtClean="0">
                          <a:effectLst/>
                          <a:sym typeface="+mn-ea"/>
                        </a:rPr>
                        <a:t>7</a:t>
                      </a:r>
                      <a:r>
                        <a:rPr lang="en-US" altLang="zh-CN" sz="1100" dirty="0" smtClean="0">
                          <a:effectLst/>
                          <a:sym typeface="+mn-ea"/>
                        </a:rPr>
                        <a:t>8.74</a:t>
                      </a:r>
                      <a:endParaRPr lang="en-US" altLang="zh-CN" sz="11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0.7%</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sz="1100">
                          <a:effectLst/>
                          <a:sym typeface="+mn-ea"/>
                        </a:rPr>
                        <a:t>61.55</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a:latin typeface="Times New Roman" panose="02020603050405020304" pitchFamily="18" charset="0"/>
                          <a:ea typeface="华文中宋" panose="02010600040101010101" charset="-122"/>
                          <a:cs typeface="Calibri" panose="020F0502020204030204" charset="0"/>
                          <a:sym typeface="+mn-ea"/>
                        </a:rPr>
                        <a:t> 11.7%</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宋体" panose="02010600030101010101" pitchFamily="2" charset="-122"/>
                        </a:rPr>
                        <a:t>47.79</a:t>
                      </a:r>
                      <a:endParaRPr lang="en-US" altLang="zh-CN" sz="12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36.5%</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graphicFrame>
        <p:nvGraphicFramePr>
          <p:cNvPr id="2" name="表格 -1"/>
          <p:cNvGraphicFramePr/>
          <p:nvPr/>
        </p:nvGraphicFramePr>
        <p:xfrm>
          <a:off x="1077787" y="1520252"/>
          <a:ext cx="6650053" cy="1209042"/>
        </p:xfrm>
        <a:graphic>
          <a:graphicData uri="http://schemas.openxmlformats.org/drawingml/2006/table">
            <a:tbl>
              <a:tblPr firstRow="1" bandRow="1">
                <a:tableStyleId>{5940675A-B579-460E-94D1-54222C63F5DA}</a:tableStyleId>
              </a:tblPr>
              <a:tblGrid>
                <a:gridCol w="1173540"/>
                <a:gridCol w="704123"/>
                <a:gridCol w="704123"/>
                <a:gridCol w="704123"/>
                <a:gridCol w="860595"/>
                <a:gridCol w="2503549"/>
              </a:tblGrid>
              <a:tr h="0">
                <a:tc>
                  <a:txBody>
                    <a:bodyPr/>
                    <a:lstStyle/>
                    <a:p>
                      <a:pPr indent="0" algn="ctr">
                        <a:buNone/>
                      </a:pPr>
                      <a:r>
                        <a:rPr lang="en-US" altLang="zh-CN" sz="1800" b="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a:t>
                      </a: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ctr">
                        <a:buNone/>
                      </a:pP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2</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Mean</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纤维拉伸强度</a:t>
                      </a:r>
                      <a:r>
                        <a:rPr lang="en-US" altLang="zh-CN" sz="1400" b="0" dirty="0">
                          <a:latin typeface="宋体" panose="02010600030101010101" pitchFamily="2" charset="-122"/>
                          <a:ea typeface="宋体" panose="02010600030101010101" pitchFamily="2" charset="-122"/>
                          <a:cs typeface="宋体" panose="02010600030101010101" pitchFamily="2" charset="-122"/>
                        </a:rPr>
                        <a:t>(</a:t>
                      </a:r>
                      <a:r>
                        <a:rPr lang="en-US" altLang="zh-CN" sz="1400" b="0" dirty="0" err="1">
                          <a:latin typeface="宋体" panose="02010600030101010101" pitchFamily="2" charset="-122"/>
                          <a:ea typeface="宋体" panose="02010600030101010101" pitchFamily="2" charset="-122"/>
                          <a:cs typeface="宋体" panose="02010600030101010101" pitchFamily="2" charset="-122"/>
                        </a:rPr>
                        <a:t>Mpa</a:t>
                      </a:r>
                      <a:r>
                        <a:rPr lang="en-US" altLang="zh-CN" sz="1400" b="0" dirty="0">
                          <a:latin typeface="宋体" panose="02010600030101010101" pitchFamily="2" charset="-122"/>
                          <a:ea typeface="宋体" panose="02010600030101010101" pitchFamily="2" charset="-122"/>
                          <a:cs typeface="宋体" panose="02010600030101010101" pitchFamily="2" charset="-122"/>
                        </a:rPr>
                        <a:t>)</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23263</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21804</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20474</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21847/(15*1.5)=</a:t>
                      </a:r>
                      <a:r>
                        <a:rPr lang="en-US" altLang="zh-CN" sz="1400" b="1" dirty="0">
                          <a:latin typeface="宋体" panose="02010600030101010101" pitchFamily="2" charset="-122"/>
                          <a:ea typeface="宋体" panose="02010600030101010101" pitchFamily="2" charset="-122"/>
                          <a:cs typeface="宋体" panose="02010600030101010101" pitchFamily="2" charset="-122"/>
                        </a:rPr>
                        <a:t>970.98 </a:t>
                      </a:r>
                      <a:endParaRPr lang="en-US" altLang="zh-CN" sz="1400" b="1"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smtClean="0">
                        <a:latin typeface="宋体" panose="02010600030101010101" pitchFamily="2" charset="-122"/>
                        <a:ea typeface="宋体" panose="02010600030101010101" pitchFamily="2" charset="-122"/>
                        <a:cs typeface="宋体" panose="02010600030101010101" pitchFamily="2" charset="-122"/>
                      </a:endParaRPr>
                    </a:p>
                    <a:p>
                      <a:pPr indent="0" algn="ctr">
                        <a:buNone/>
                      </a:pP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47480.5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43915.5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45268</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45554.67/(20*1.5)=1518.49</a:t>
                      </a:r>
                      <a:endParaRPr lang="en-US" altLang="zh-CN" sz="1400" b="0" strike="sngStrike"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1600" y="2872000"/>
            <a:ext cx="1641834" cy="1458694"/>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1311" y="2874133"/>
            <a:ext cx="1635577" cy="1451804"/>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7913" y="2876772"/>
            <a:ext cx="1630311" cy="1449166"/>
          </a:xfrm>
          <a:prstGeom prst="rect">
            <a:avLst/>
          </a:prstGeom>
        </p:spPr>
      </p:pic>
      <p:sp>
        <p:nvSpPr>
          <p:cNvPr id="10" name="文本框 9"/>
          <p:cNvSpPr txBox="1"/>
          <p:nvPr/>
        </p:nvSpPr>
        <p:spPr>
          <a:xfrm>
            <a:off x="1468485" y="4304129"/>
            <a:ext cx="959485" cy="276999"/>
          </a:xfrm>
          <a:prstGeom prst="rect">
            <a:avLst/>
          </a:prstGeom>
          <a:noFill/>
        </p:spPr>
        <p:txBody>
          <a:bodyPr wrap="square" rtlCol="0">
            <a:spAutoFit/>
          </a:bodyPr>
          <a:lstStyle/>
          <a:p>
            <a:r>
              <a:rPr lang="en-US" altLang="zh-CN" sz="1200" dirty="0"/>
              <a:t>60mm</a:t>
            </a:r>
            <a:endParaRPr lang="en-US" altLang="zh-CN" sz="1200" dirty="0"/>
          </a:p>
        </p:txBody>
      </p:sp>
      <p:sp>
        <p:nvSpPr>
          <p:cNvPr id="11" name="文本框 10"/>
          <p:cNvSpPr txBox="1"/>
          <p:nvPr/>
        </p:nvSpPr>
        <p:spPr>
          <a:xfrm>
            <a:off x="3398663" y="4304129"/>
            <a:ext cx="959485" cy="276999"/>
          </a:xfrm>
          <a:prstGeom prst="rect">
            <a:avLst/>
          </a:prstGeom>
          <a:noFill/>
        </p:spPr>
        <p:txBody>
          <a:bodyPr wrap="square" rtlCol="0">
            <a:spAutoFit/>
          </a:bodyPr>
          <a:lstStyle/>
          <a:p>
            <a:r>
              <a:rPr lang="en-US" altLang="zh-CN" sz="1200" dirty="0"/>
              <a:t>8</a:t>
            </a:r>
            <a:r>
              <a:rPr lang="en-US" altLang="zh-CN" sz="1200" dirty="0" smtClean="0"/>
              <a:t>0mm</a:t>
            </a:r>
            <a:endParaRPr lang="en-US" altLang="zh-CN" sz="1200" dirty="0"/>
          </a:p>
        </p:txBody>
      </p:sp>
      <p:sp>
        <p:nvSpPr>
          <p:cNvPr id="12" name="文本框 11"/>
          <p:cNvSpPr txBox="1"/>
          <p:nvPr/>
        </p:nvSpPr>
        <p:spPr>
          <a:xfrm>
            <a:off x="5484723" y="4304129"/>
            <a:ext cx="959485" cy="276999"/>
          </a:xfrm>
          <a:prstGeom prst="rect">
            <a:avLst/>
          </a:prstGeom>
          <a:noFill/>
        </p:spPr>
        <p:txBody>
          <a:bodyPr wrap="square" rtlCol="0">
            <a:spAutoFit/>
          </a:bodyPr>
          <a:lstStyle/>
          <a:p>
            <a:r>
              <a:rPr lang="en-US" altLang="zh-CN" sz="1200" dirty="0" smtClean="0"/>
              <a:t>100mm</a:t>
            </a:r>
            <a:endParaRPr lang="en-US" altLang="zh-CN" sz="1200" dirty="0"/>
          </a:p>
        </p:txBody>
      </p:sp>
      <p:sp>
        <p:nvSpPr>
          <p:cNvPr id="13" name="矩形 12"/>
          <p:cNvSpPr/>
          <p:nvPr/>
        </p:nvSpPr>
        <p:spPr>
          <a:xfrm>
            <a:off x="801889" y="2748963"/>
            <a:ext cx="7658543" cy="183216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7213750" y="3480379"/>
            <a:ext cx="1080120" cy="369332"/>
          </a:xfrm>
          <a:prstGeom prst="rect">
            <a:avLst/>
          </a:prstGeom>
          <a:noFill/>
        </p:spPr>
        <p:txBody>
          <a:bodyPr wrap="square" rtlCol="0">
            <a:spAutoFit/>
          </a:bodyPr>
          <a:lstStyle/>
          <a:p>
            <a:r>
              <a:rPr lang="en-US" altLang="zh-CN" b="1" dirty="0" err="1" smtClean="0"/>
              <a:t>Xt</a:t>
            </a:r>
            <a:r>
              <a:rPr lang="en-US" altLang="zh-CN" b="1" dirty="0" smtClean="0"/>
              <a:t>=970</a:t>
            </a:r>
            <a:endParaRPr lang="zh-CN" altLang="en-US" b="1" dirty="0"/>
          </a:p>
        </p:txBody>
      </p:sp>
      <p:pic>
        <p:nvPicPr>
          <p:cNvPr id="14" name="图片 13"/>
          <p:cNvPicPr>
            <a:picLocks noChangeAspect="1"/>
          </p:cNvPicPr>
          <p:nvPr/>
        </p:nvPicPr>
        <p:blipFill>
          <a:blip r:embed="rId4"/>
          <a:stretch>
            <a:fillRect/>
          </a:stretch>
        </p:blipFill>
        <p:spPr>
          <a:xfrm>
            <a:off x="126747" y="2126428"/>
            <a:ext cx="8889877" cy="1185317"/>
          </a:xfrm>
          <a:prstGeom prst="rect">
            <a:avLst/>
          </a:prstGeom>
        </p:spPr>
      </p:pic>
      <p:sp>
        <p:nvSpPr>
          <p:cNvPr id="16" name="文本框 15"/>
          <p:cNvSpPr txBox="1"/>
          <p:nvPr/>
        </p:nvSpPr>
        <p:spPr>
          <a:xfrm>
            <a:off x="2458522" y="3819191"/>
            <a:ext cx="3384376" cy="830997"/>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t>纤维方向不对，测试结果不可信</a:t>
            </a:r>
            <a:endParaRPr lang="zh-CN" altLang="en-US" sz="2400" dirty="0"/>
          </a:p>
        </p:txBody>
      </p:sp>
      <p:sp>
        <p:nvSpPr>
          <p:cNvPr id="17" name="文本框 16"/>
          <p:cNvSpPr txBox="1"/>
          <p:nvPr/>
        </p:nvSpPr>
        <p:spPr>
          <a:xfrm>
            <a:off x="511727" y="6157992"/>
            <a:ext cx="8238865" cy="307777"/>
          </a:xfrm>
          <a:prstGeom prst="rect">
            <a:avLst/>
          </a:prstGeom>
          <a:noFill/>
        </p:spPr>
        <p:txBody>
          <a:bodyPr wrap="square" rtlCol="0">
            <a:spAutoFit/>
          </a:bodyPr>
          <a:lstStyle/>
          <a:p>
            <a:r>
              <a:rPr lang="zh-CN" altLang="en-US" sz="1400" dirty="0" smtClean="0"/>
              <a:t>将</a:t>
            </a:r>
            <a:r>
              <a:rPr lang="en-US" altLang="zh-CN" sz="1400" dirty="0" err="1" smtClean="0"/>
              <a:t>Xt</a:t>
            </a:r>
            <a:r>
              <a:rPr lang="zh-CN" altLang="en-US" sz="1400" dirty="0" smtClean="0"/>
              <a:t>由</a:t>
            </a:r>
            <a:r>
              <a:rPr lang="en-US" altLang="zh-CN" sz="1400" dirty="0" smtClean="0"/>
              <a:t>1441.6</a:t>
            </a:r>
            <a:r>
              <a:rPr lang="zh-CN" altLang="en-US" sz="1400" dirty="0" smtClean="0"/>
              <a:t>改为</a:t>
            </a:r>
            <a:r>
              <a:rPr lang="en-US" altLang="zh-CN" sz="1400" dirty="0" smtClean="0"/>
              <a:t>970.98</a:t>
            </a:r>
            <a:r>
              <a:rPr lang="zh-CN" altLang="en-US" sz="1400" dirty="0" smtClean="0"/>
              <a:t>后，极限载荷更加精确，由此也可以看出</a:t>
            </a: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zh-CN" altLang="en-US" sz="1400" dirty="0" smtClean="0"/>
              <a:t>的强度主要由纤维拉伸强度决定</a:t>
            </a:r>
            <a:endParaRPr lang="en-US" altLang="zh-CN" sz="1400" kern="100" baseline="-25000" dirty="0">
              <a:latin typeface="Times New Roman" panose="02020603050405020304" pitchFamily="18" charset="0"/>
              <a:ea typeface="华文中宋" panose="02010600040101010101" charset="-122"/>
              <a:cs typeface="Times New Roman" panose="02020603050405020304" pitchFamily="18" charset="0"/>
              <a:sym typeface="+mn-ea"/>
            </a:endParaRPr>
          </a:p>
        </p:txBody>
      </p:sp>
      <p:sp>
        <p:nvSpPr>
          <p:cNvPr id="18" name="文本框 17"/>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With smaller Xt</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083935" y="3371850"/>
            <a:ext cx="1722120" cy="1420495"/>
          </a:xfrm>
          <a:prstGeom prst="rect">
            <a:avLst/>
          </a:prstGeom>
        </p:spPr>
      </p:pic>
      <p:pic>
        <p:nvPicPr>
          <p:cNvPr id="4" name="图片 3"/>
          <p:cNvPicPr>
            <a:picLocks noChangeAspect="1"/>
          </p:cNvPicPr>
          <p:nvPr/>
        </p:nvPicPr>
        <p:blipFill>
          <a:blip r:embed="rId2"/>
          <a:stretch>
            <a:fillRect/>
          </a:stretch>
        </p:blipFill>
        <p:spPr>
          <a:xfrm>
            <a:off x="6083935" y="1912620"/>
            <a:ext cx="1983740" cy="1279525"/>
          </a:xfrm>
          <a:prstGeom prst="rect">
            <a:avLst/>
          </a:prstGeom>
        </p:spPr>
      </p:pic>
      <p:pic>
        <p:nvPicPr>
          <p:cNvPr id="5" name="图片 4"/>
          <p:cNvPicPr>
            <a:picLocks noChangeAspect="1"/>
          </p:cNvPicPr>
          <p:nvPr/>
        </p:nvPicPr>
        <p:blipFill>
          <a:blip r:embed="rId3"/>
          <a:stretch>
            <a:fillRect/>
          </a:stretch>
        </p:blipFill>
        <p:spPr>
          <a:xfrm>
            <a:off x="6083935" y="4991735"/>
            <a:ext cx="1853565" cy="1237615"/>
          </a:xfrm>
          <a:prstGeom prst="rect">
            <a:avLst/>
          </a:prstGeom>
        </p:spPr>
      </p:pic>
      <p:pic>
        <p:nvPicPr>
          <p:cNvPr id="6" name="图片 5" descr="0ply_f-failure2"/>
          <p:cNvPicPr>
            <a:picLocks noChangeAspect="1"/>
          </p:cNvPicPr>
          <p:nvPr/>
        </p:nvPicPr>
        <p:blipFill>
          <a:blip r:embed="rId4"/>
          <a:stretch>
            <a:fillRect/>
          </a:stretch>
        </p:blipFill>
        <p:spPr>
          <a:xfrm>
            <a:off x="151130" y="1943100"/>
            <a:ext cx="1364615" cy="1202690"/>
          </a:xfrm>
          <a:prstGeom prst="rect">
            <a:avLst/>
          </a:prstGeom>
        </p:spPr>
      </p:pic>
      <p:pic>
        <p:nvPicPr>
          <p:cNvPr id="7" name="图片 6" descr="0ply_m-failure2"/>
          <p:cNvPicPr>
            <a:picLocks noChangeAspect="1"/>
          </p:cNvPicPr>
          <p:nvPr/>
        </p:nvPicPr>
        <p:blipFill>
          <a:blip r:embed="rId5"/>
          <a:stretch>
            <a:fillRect/>
          </a:stretch>
        </p:blipFill>
        <p:spPr>
          <a:xfrm>
            <a:off x="1515745" y="1942465"/>
            <a:ext cx="1360170" cy="1210945"/>
          </a:xfrm>
          <a:prstGeom prst="rect">
            <a:avLst/>
          </a:prstGeom>
        </p:spPr>
      </p:pic>
      <p:pic>
        <p:nvPicPr>
          <p:cNvPr id="10" name="图片 9" descr="90ply_f-failure"/>
          <p:cNvPicPr>
            <a:picLocks noChangeAspect="1"/>
          </p:cNvPicPr>
          <p:nvPr/>
        </p:nvPicPr>
        <p:blipFill>
          <a:blip r:embed="rId6"/>
          <a:stretch>
            <a:fillRect/>
          </a:stretch>
        </p:blipFill>
        <p:spPr>
          <a:xfrm>
            <a:off x="3122930" y="1942465"/>
            <a:ext cx="1358900" cy="1202690"/>
          </a:xfrm>
          <a:prstGeom prst="rect">
            <a:avLst/>
          </a:prstGeom>
        </p:spPr>
      </p:pic>
      <p:pic>
        <p:nvPicPr>
          <p:cNvPr id="11" name="图片 10" descr="90ply_m-failure2"/>
          <p:cNvPicPr>
            <a:picLocks noChangeAspect="1"/>
          </p:cNvPicPr>
          <p:nvPr/>
        </p:nvPicPr>
        <p:blipFill>
          <a:blip r:embed="rId7"/>
          <a:stretch>
            <a:fillRect/>
          </a:stretch>
        </p:blipFill>
        <p:spPr>
          <a:xfrm>
            <a:off x="4481830" y="1950720"/>
            <a:ext cx="1359535" cy="1202690"/>
          </a:xfrm>
          <a:prstGeom prst="rect">
            <a:avLst/>
          </a:prstGeom>
        </p:spPr>
      </p:pic>
      <p:pic>
        <p:nvPicPr>
          <p:cNvPr id="12" name="图片 11" descr="90ply_m-failure2"/>
          <p:cNvPicPr>
            <a:picLocks noChangeAspect="1"/>
          </p:cNvPicPr>
          <p:nvPr/>
        </p:nvPicPr>
        <p:blipFill>
          <a:blip r:embed="rId8"/>
          <a:stretch>
            <a:fillRect/>
          </a:stretch>
        </p:blipFill>
        <p:spPr>
          <a:xfrm>
            <a:off x="4445000" y="3478530"/>
            <a:ext cx="1396365" cy="1238885"/>
          </a:xfrm>
          <a:prstGeom prst="rect">
            <a:avLst/>
          </a:prstGeom>
        </p:spPr>
      </p:pic>
      <p:pic>
        <p:nvPicPr>
          <p:cNvPr id="13" name="图片 12" descr="0ply_f-failure2"/>
          <p:cNvPicPr>
            <a:picLocks noChangeAspect="1"/>
          </p:cNvPicPr>
          <p:nvPr/>
        </p:nvPicPr>
        <p:blipFill>
          <a:blip r:embed="rId9"/>
          <a:stretch>
            <a:fillRect/>
          </a:stretch>
        </p:blipFill>
        <p:spPr>
          <a:xfrm>
            <a:off x="151130" y="3478530"/>
            <a:ext cx="1364615" cy="1207770"/>
          </a:xfrm>
          <a:prstGeom prst="rect">
            <a:avLst/>
          </a:prstGeom>
        </p:spPr>
      </p:pic>
      <p:pic>
        <p:nvPicPr>
          <p:cNvPr id="14" name="图片 13" descr="0ply_m-failure2"/>
          <p:cNvPicPr>
            <a:picLocks noChangeAspect="1"/>
          </p:cNvPicPr>
          <p:nvPr/>
        </p:nvPicPr>
        <p:blipFill>
          <a:blip r:embed="rId10"/>
          <a:stretch>
            <a:fillRect/>
          </a:stretch>
        </p:blipFill>
        <p:spPr>
          <a:xfrm>
            <a:off x="1515745" y="3478530"/>
            <a:ext cx="1361440" cy="1207770"/>
          </a:xfrm>
          <a:prstGeom prst="rect">
            <a:avLst/>
          </a:prstGeom>
        </p:spPr>
      </p:pic>
      <p:pic>
        <p:nvPicPr>
          <p:cNvPr id="16" name="图片 15" descr="90ply_f-failure"/>
          <p:cNvPicPr>
            <a:picLocks noChangeAspect="1"/>
          </p:cNvPicPr>
          <p:nvPr/>
        </p:nvPicPr>
        <p:blipFill>
          <a:blip r:embed="rId11"/>
          <a:stretch>
            <a:fillRect/>
          </a:stretch>
        </p:blipFill>
        <p:spPr>
          <a:xfrm>
            <a:off x="3067685" y="3478530"/>
            <a:ext cx="1413510" cy="1238250"/>
          </a:xfrm>
          <a:prstGeom prst="rect">
            <a:avLst/>
          </a:prstGeom>
        </p:spPr>
      </p:pic>
      <p:pic>
        <p:nvPicPr>
          <p:cNvPr id="17" name="图片 16" descr="90ply-f_failure"/>
          <p:cNvPicPr>
            <a:picLocks noChangeAspect="1"/>
          </p:cNvPicPr>
          <p:nvPr/>
        </p:nvPicPr>
        <p:blipFill>
          <a:blip r:embed="rId12"/>
          <a:stretch>
            <a:fillRect/>
          </a:stretch>
        </p:blipFill>
        <p:spPr>
          <a:xfrm>
            <a:off x="3067685" y="4947285"/>
            <a:ext cx="1408430" cy="1250315"/>
          </a:xfrm>
          <a:prstGeom prst="rect">
            <a:avLst/>
          </a:prstGeom>
        </p:spPr>
      </p:pic>
      <p:pic>
        <p:nvPicPr>
          <p:cNvPr id="18" name="图片 17" descr="90ply-m_failure2"/>
          <p:cNvPicPr>
            <a:picLocks noChangeAspect="1"/>
          </p:cNvPicPr>
          <p:nvPr/>
        </p:nvPicPr>
        <p:blipFill>
          <a:blip r:embed="rId13"/>
          <a:stretch>
            <a:fillRect/>
          </a:stretch>
        </p:blipFill>
        <p:spPr>
          <a:xfrm>
            <a:off x="4481830" y="4947285"/>
            <a:ext cx="1396365" cy="1249045"/>
          </a:xfrm>
          <a:prstGeom prst="rect">
            <a:avLst/>
          </a:prstGeom>
        </p:spPr>
      </p:pic>
      <p:pic>
        <p:nvPicPr>
          <p:cNvPr id="19" name="图片 18" descr="0ply-f_failure2"/>
          <p:cNvPicPr>
            <a:picLocks noChangeAspect="1"/>
          </p:cNvPicPr>
          <p:nvPr/>
        </p:nvPicPr>
        <p:blipFill>
          <a:blip r:embed="rId14"/>
          <a:stretch>
            <a:fillRect/>
          </a:stretch>
        </p:blipFill>
        <p:spPr>
          <a:xfrm>
            <a:off x="151130" y="4991735"/>
            <a:ext cx="1363980" cy="1204595"/>
          </a:xfrm>
          <a:prstGeom prst="rect">
            <a:avLst/>
          </a:prstGeom>
        </p:spPr>
      </p:pic>
      <p:pic>
        <p:nvPicPr>
          <p:cNvPr id="20" name="图片 19" descr="0ply-m_failure2"/>
          <p:cNvPicPr>
            <a:picLocks noChangeAspect="1"/>
          </p:cNvPicPr>
          <p:nvPr/>
        </p:nvPicPr>
        <p:blipFill>
          <a:blip r:embed="rId15"/>
          <a:stretch>
            <a:fillRect/>
          </a:stretch>
        </p:blipFill>
        <p:spPr>
          <a:xfrm>
            <a:off x="1515745" y="4991735"/>
            <a:ext cx="1360805" cy="120586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endParaRPr lang="en-US" altLang="zh-CN"/>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endParaRPr lang="en-US" altLang="zh-CN">
              <a:solidFill>
                <a:schemeClr val="tx2"/>
              </a:solidFill>
            </a:endParaRP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endParaRPr lang="en-US" altLang="zh-CN">
              <a:solidFill>
                <a:schemeClr val="tx2"/>
              </a:solidFill>
            </a:endParaRP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8" name="文本框 7"/>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sz="2000" b="1" kern="10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083935" y="3371850"/>
            <a:ext cx="1722120" cy="1420495"/>
          </a:xfrm>
          <a:prstGeom prst="rect">
            <a:avLst/>
          </a:prstGeom>
        </p:spPr>
      </p:pic>
      <p:pic>
        <p:nvPicPr>
          <p:cNvPr id="4" name="图片 3"/>
          <p:cNvPicPr>
            <a:picLocks noChangeAspect="1"/>
          </p:cNvPicPr>
          <p:nvPr/>
        </p:nvPicPr>
        <p:blipFill>
          <a:blip r:embed="rId2"/>
          <a:stretch>
            <a:fillRect/>
          </a:stretch>
        </p:blipFill>
        <p:spPr>
          <a:xfrm>
            <a:off x="6083935" y="1912620"/>
            <a:ext cx="1983740" cy="1279525"/>
          </a:xfrm>
          <a:prstGeom prst="rect">
            <a:avLst/>
          </a:prstGeom>
        </p:spPr>
      </p:pic>
      <p:pic>
        <p:nvPicPr>
          <p:cNvPr id="5" name="图片 4"/>
          <p:cNvPicPr>
            <a:picLocks noChangeAspect="1"/>
          </p:cNvPicPr>
          <p:nvPr/>
        </p:nvPicPr>
        <p:blipFill>
          <a:blip r:embed="rId3"/>
          <a:stretch>
            <a:fillRect/>
          </a:stretch>
        </p:blipFill>
        <p:spPr>
          <a:xfrm>
            <a:off x="6083935" y="4991735"/>
            <a:ext cx="1853565" cy="123761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endParaRPr lang="en-US" altLang="zh-CN"/>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endParaRPr lang="en-US" altLang="zh-CN">
              <a:solidFill>
                <a:schemeClr val="tx2"/>
              </a:solidFill>
            </a:endParaRP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endParaRPr lang="en-US" altLang="zh-CN">
              <a:solidFill>
                <a:schemeClr val="tx2"/>
              </a:solidFill>
            </a:endParaRP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35" name="图片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41" name="图片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44" name="图片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45" name="图片 4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 name="文本框 5"/>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altLang="zh-CN" sz="2000" b="1" dirty="0" smtClean="0">
                <a:latin typeface="Times New Roman" panose="02020603050405020304" pitchFamily="18" charset="0"/>
                <a:cs typeface="Times New Roman" panose="02020603050405020304" pitchFamily="18" charset="0"/>
                <a:sym typeface="+mn-ea"/>
              </a:rPr>
              <a:t>Exponential degenaration</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2" name="表格 -1"/>
          <p:cNvGraphicFramePr/>
          <p:nvPr/>
        </p:nvGraphicFramePr>
        <p:xfrm>
          <a:off x="755576" y="4568924"/>
          <a:ext cx="7100888" cy="1168400"/>
        </p:xfrm>
        <a:graphic>
          <a:graphicData uri="http://schemas.openxmlformats.org/drawingml/2006/table">
            <a:tbl>
              <a:tblPr firstRow="1" bandRow="1">
                <a:tableStyleId>{5940675A-B579-460E-94D1-54222C63F5DA}</a:tableStyleId>
              </a:tblPr>
              <a:tblGrid>
                <a:gridCol w="927100"/>
                <a:gridCol w="558800"/>
                <a:gridCol w="500063"/>
                <a:gridCol w="998537"/>
                <a:gridCol w="558800"/>
                <a:gridCol w="501650"/>
                <a:gridCol w="998538"/>
                <a:gridCol w="558800"/>
                <a:gridCol w="500062"/>
                <a:gridCol w="998538"/>
              </a:tblGrid>
              <a:tr h="292100">
                <a:tc rowSpan="2">
                  <a:txBody>
                    <a:bodyPr/>
                    <a:lstStyle/>
                    <a:p>
                      <a:pPr>
                        <a:spcAft>
                          <a:spcPts val="0"/>
                        </a:spcAft>
                      </a:pP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en-US" altLang="zh-CN" sz="1200" kern="100" baseline="-25000" dirty="0" smtClean="0">
                          <a:latin typeface="Times New Roman" panose="02020603050405020304" pitchFamily="18" charset="0"/>
                          <a:cs typeface="Times New Roman" panose="02020603050405020304" pitchFamily="18" charset="0"/>
                        </a:rPr>
                        <a:t> </a:t>
                      </a:r>
                      <a:endParaRPr lang="zh-CN" altLang="zh-CN" sz="12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292100">
                <a:tc vMerge="1">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52.67</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59.32</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11.2%</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宋体" panose="02010600030101010101" pitchFamily="2" charset="-122"/>
                          <a:ea typeface="宋体" panose="02010600030101010101" pitchFamily="2" charset="-122"/>
                          <a:cs typeface="宋体" panose="02010600030101010101" pitchFamily="2" charset="-122"/>
                        </a:rPr>
                        <a:t>43.83</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47.20</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7.1%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34.56</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37.54</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4.4%</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2.1%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0" name="文本框 9"/>
          <p:cNvSpPr txBox="1"/>
          <p:nvPr/>
        </p:nvSpPr>
        <p:spPr>
          <a:xfrm>
            <a:off x="4982413" y="377278"/>
            <a:ext cx="3628390" cy="369332"/>
          </a:xfrm>
          <a:prstGeom prst="rect">
            <a:avLst/>
          </a:prstGeom>
          <a:noFill/>
        </p:spPr>
        <p:txBody>
          <a:bodyPr wrap="square" rtlCol="0">
            <a:spAutoFit/>
          </a:bodyPr>
          <a:lstStyle/>
          <a:p>
            <a:r>
              <a:rPr lang="en-US" altLang="zh-CN" kern="100" dirty="0">
                <a:latin typeface="Times New Roman" panose="02020603050405020304" pitchFamily="18" charset="0"/>
                <a:cs typeface="Times New Roman" panose="02020603050405020304" pitchFamily="18" charset="0"/>
                <a:sym typeface="+mn-ea"/>
              </a:rPr>
              <a:t>[0/90]</a:t>
            </a:r>
            <a:r>
              <a:rPr lang="en-US" altLang="zh-CN" kern="100" baseline="-25000" dirty="0">
                <a:latin typeface="Times New Roman" panose="02020603050405020304" pitchFamily="18" charset="0"/>
                <a:cs typeface="Times New Roman" panose="02020603050405020304" pitchFamily="18" charset="0"/>
                <a:sym typeface="+mn-ea"/>
              </a:rPr>
              <a:t>5</a:t>
            </a:r>
            <a:r>
              <a:rPr lang="en-US" altLang="zh-CN" kern="100" baseline="-25000" dirty="0">
                <a:latin typeface="Times New Roman" panose="02020603050405020304" pitchFamily="18" charset="0"/>
                <a:cs typeface="Times New Roman" panose="02020603050405020304" pitchFamily="18" charset="0"/>
              </a:rPr>
              <a:t> </a:t>
            </a:r>
            <a:r>
              <a:rPr lang="zh-CN" altLang="en-US" dirty="0" smtClean="0"/>
              <a:t>铺层各孔径试验</a:t>
            </a:r>
            <a:r>
              <a:rPr lang="zh-CN" altLang="en-US" dirty="0"/>
              <a:t>位移载荷图</a:t>
            </a:r>
            <a:endParaRPr lang="zh-CN" altLang="en-US" dirty="0"/>
          </a:p>
        </p:txBody>
      </p:sp>
      <p:sp>
        <p:nvSpPr>
          <p:cNvPr id="11" name="文本框 10"/>
          <p:cNvSpPr txBox="1"/>
          <p:nvPr/>
        </p:nvSpPr>
        <p:spPr>
          <a:xfrm>
            <a:off x="520645" y="5906887"/>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endParaRPr lang="zh-CN" altLang="en-US" sz="1400" dirty="0">
              <a:latin typeface="+mn-ea"/>
              <a:ea typeface="+mn-ea"/>
            </a:endParaRP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sym typeface="+mn-ea"/>
              </a:rPr>
              <a:t>[0/90]</a:t>
            </a:r>
            <a:r>
              <a:rPr lang="en-US" altLang="zh-CN" sz="1400" kern="100" baseline="-25000" dirty="0">
                <a:latin typeface="Times New Roman" panose="02020603050405020304" pitchFamily="18" charset="0"/>
                <a:cs typeface="Times New Roman" panose="02020603050405020304" pitchFamily="18" charset="0"/>
                <a:sym typeface="+mn-ea"/>
              </a:rPr>
              <a:t>5</a:t>
            </a:r>
            <a:r>
              <a:rPr lang="zh-CN" altLang="en-US" sz="1400" dirty="0" smtClean="0">
                <a:latin typeface="+mn-ea"/>
                <a:ea typeface="+mn-ea"/>
              </a:rPr>
              <a:t>板</a:t>
            </a:r>
            <a:r>
              <a:rPr lang="zh-CN" altLang="en-US" sz="1400" dirty="0">
                <a:latin typeface="+mn-ea"/>
                <a:ea typeface="+mn-ea"/>
              </a:rPr>
              <a:t>的脆性断裂，</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a:t>
            </a:r>
            <a:r>
              <a:rPr lang="zh-CN" altLang="en-US" sz="1400" dirty="0" smtClean="0">
                <a:latin typeface="+mn-ea"/>
                <a:ea typeface="+mn-ea"/>
              </a:rPr>
              <a:t>载荷损伤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zh-CN" altLang="en-US" sz="1400" dirty="0">
              <a:latin typeface="+mn-ea"/>
              <a:ea typeface="+mn-ea"/>
            </a:endParaRPr>
          </a:p>
        </p:txBody>
      </p:sp>
      <p:sp>
        <p:nvSpPr>
          <p:cNvPr id="6" name="文本框 5"/>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Ultimate loading</a:t>
            </a:r>
            <a:r>
              <a:rPr lang="zh-CN" altLang="en-US"/>
              <a:t>：</a:t>
            </a:r>
            <a:endParaRPr lang="zh-CN" altLang="en-US"/>
          </a:p>
        </p:txBody>
      </p:sp>
      <p:pic>
        <p:nvPicPr>
          <p:cNvPr id="5" name="图片 4"/>
          <p:cNvPicPr>
            <a:picLocks noChangeAspect="1"/>
          </p:cNvPicPr>
          <p:nvPr/>
        </p:nvPicPr>
        <p:blipFill>
          <a:blip r:embed="rId1"/>
          <a:stretch>
            <a:fillRect/>
          </a:stretch>
        </p:blipFill>
        <p:spPr>
          <a:xfrm>
            <a:off x="4793615" y="1678940"/>
            <a:ext cx="4134485" cy="2153285"/>
          </a:xfrm>
          <a:prstGeom prst="rect">
            <a:avLst/>
          </a:prstGeom>
        </p:spPr>
      </p:pic>
      <p:pic>
        <p:nvPicPr>
          <p:cNvPr id="12" name="图片 11"/>
          <p:cNvPicPr>
            <a:picLocks noChangeAspect="1"/>
          </p:cNvPicPr>
          <p:nvPr/>
        </p:nvPicPr>
        <p:blipFill>
          <a:blip r:embed="rId2"/>
          <a:stretch>
            <a:fillRect/>
          </a:stretch>
        </p:blipFill>
        <p:spPr>
          <a:xfrm>
            <a:off x="95885" y="1471295"/>
            <a:ext cx="4497705" cy="2425700"/>
          </a:xfrm>
          <a:prstGeom prst="rect">
            <a:avLst/>
          </a:prstGeom>
        </p:spPr>
      </p:pic>
      <p:sp>
        <p:nvSpPr>
          <p:cNvPr id="13" name="矩形 12"/>
          <p:cNvSpPr/>
          <p:nvPr/>
        </p:nvSpPr>
        <p:spPr>
          <a:xfrm>
            <a:off x="1474897" y="3933056"/>
            <a:ext cx="1550001" cy="337185"/>
          </a:xfrm>
          <a:prstGeom prst="rect">
            <a:avLst/>
          </a:prstGeom>
          <a:solidFill>
            <a:schemeClr val="accent1">
              <a:lumMod val="60000"/>
              <a:lumOff val="40000"/>
            </a:schemeClr>
          </a:solidFill>
          <a:ln>
            <a:noFill/>
          </a:ln>
        </p:spPr>
        <p:txBody>
          <a:bodyPr wrap="square">
            <a:spAutoFit/>
          </a:bodyPr>
          <a:p>
            <a:pPr algn="ctr"/>
            <a:r>
              <a:rPr lang="en-US" altLang="zh-CN" sz="1600" dirty="0" smtClean="0">
                <a:latin typeface="Times New Roman" panose="02020603050405020304" pitchFamily="18" charset="0"/>
                <a:cs typeface="Times New Roman" panose="02020603050405020304" pitchFamily="18" charset="0"/>
                <a:sym typeface="+mn-ea"/>
              </a:rPr>
              <a:t>Simulation</a:t>
            </a:r>
            <a:endParaRPr lang="zh-CN" altLang="en-US" sz="1600" dirty="0"/>
          </a:p>
        </p:txBody>
      </p:sp>
      <p:sp>
        <p:nvSpPr>
          <p:cNvPr id="14" name="矩形 13"/>
          <p:cNvSpPr/>
          <p:nvPr/>
        </p:nvSpPr>
        <p:spPr>
          <a:xfrm>
            <a:off x="6023331" y="3904683"/>
            <a:ext cx="1550001" cy="337185"/>
          </a:xfrm>
          <a:prstGeom prst="rect">
            <a:avLst/>
          </a:prstGeom>
          <a:solidFill>
            <a:schemeClr val="accent1">
              <a:lumMod val="60000"/>
              <a:lumOff val="40000"/>
            </a:schemeClr>
          </a:solidFill>
          <a:ln>
            <a:noFill/>
          </a:ln>
        </p:spPr>
        <p:txBody>
          <a:bodyPr wrap="square">
            <a:spAutoFit/>
          </a:bodyPr>
          <a:p>
            <a:pPr algn="ctr"/>
            <a:r>
              <a:rPr lang="en-US" altLang="zh-CN" sz="1600"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cxnSp>
        <p:nvCxnSpPr>
          <p:cNvPr id="26" name="直接连接符 25"/>
          <p:cNvCxnSpPr/>
          <p:nvPr/>
        </p:nvCxnSpPr>
        <p:spPr>
          <a:xfrm flipH="1">
            <a:off x="2912641"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61653" y="342420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61653" y="515465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endParaRPr lang="en-US" altLang="zh-CN"/>
          </a:p>
        </p:txBody>
      </p:sp>
      <p:sp>
        <p:nvSpPr>
          <p:cNvPr id="36" name="文本框 35"/>
          <p:cNvSpPr txBox="1"/>
          <p:nvPr/>
        </p:nvSpPr>
        <p:spPr>
          <a:xfrm>
            <a:off x="334928" y="1486535"/>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2970530" y="1484784"/>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nvPicPr>
        <p:blipFill>
          <a:blip r:embed="rId1"/>
          <a:stretch>
            <a:fillRect/>
          </a:stretch>
        </p:blipFill>
        <p:spPr>
          <a:xfrm>
            <a:off x="6026785" y="1735039"/>
            <a:ext cx="2143760" cy="1441450"/>
          </a:xfrm>
          <a:prstGeom prst="rect">
            <a:avLst/>
          </a:prstGeom>
        </p:spPr>
      </p:pic>
      <p:pic>
        <p:nvPicPr>
          <p:cNvPr id="39" name="图片 38"/>
          <p:cNvPicPr>
            <a:picLocks noChangeAspect="1"/>
          </p:cNvPicPr>
          <p:nvPr/>
        </p:nvPicPr>
        <p:blipFill>
          <a:blip r:embed="rId2"/>
          <a:stretch>
            <a:fillRect/>
          </a:stretch>
        </p:blipFill>
        <p:spPr>
          <a:xfrm>
            <a:off x="6032341" y="5387340"/>
            <a:ext cx="2074124" cy="1387852"/>
          </a:xfrm>
          <a:prstGeom prst="rect">
            <a:avLst/>
          </a:prstGeom>
        </p:spPr>
      </p:pic>
      <p:pic>
        <p:nvPicPr>
          <p:cNvPr id="40" name="图片 39"/>
          <p:cNvPicPr>
            <a:picLocks noChangeAspect="1"/>
          </p:cNvPicPr>
          <p:nvPr/>
        </p:nvPicPr>
        <p:blipFill>
          <a:blip r:embed="rId3"/>
          <a:stretch>
            <a:fillRect/>
          </a:stretch>
        </p:blipFill>
        <p:spPr>
          <a:xfrm rot="10800000" flipH="1">
            <a:off x="6367464" y="3605625"/>
            <a:ext cx="1726246" cy="144403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1850733"/>
            <a:ext cx="1715472" cy="1522180"/>
          </a:xfrm>
          <a:prstGeom prst="rect">
            <a:avLst/>
          </a:prstGeom>
        </p:spPr>
      </p:pic>
      <p:pic>
        <p:nvPicPr>
          <p:cNvPr id="65" name="图片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60" y="3543853"/>
            <a:ext cx="1715472" cy="1526266"/>
          </a:xfrm>
          <a:prstGeom prst="rect">
            <a:avLst/>
          </a:prstGeom>
        </p:spPr>
      </p:pic>
      <p:pic>
        <p:nvPicPr>
          <p:cNvPr id="66" name="图片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309" y="5241725"/>
            <a:ext cx="1723960" cy="1533467"/>
          </a:xfrm>
          <a:prstGeom prst="rect">
            <a:avLst/>
          </a:prstGeom>
        </p:spPr>
      </p:pic>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3888" y="3563159"/>
            <a:ext cx="1726978" cy="1522025"/>
          </a:xfrm>
          <a:prstGeom prst="rect">
            <a:avLst/>
          </a:prstGeom>
        </p:spPr>
      </p:pic>
      <p:pic>
        <p:nvPicPr>
          <p:cNvPr id="68" name="图片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63888" y="5248504"/>
            <a:ext cx="1722141" cy="1519908"/>
          </a:xfrm>
          <a:prstGeom prst="rect">
            <a:avLst/>
          </a:prstGeom>
        </p:spPr>
      </p:pic>
      <p:pic>
        <p:nvPicPr>
          <p:cNvPr id="69" name="图片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6565" y="1849651"/>
            <a:ext cx="1729464" cy="1533458"/>
          </a:xfrm>
          <a:prstGeom prst="rect">
            <a:avLst/>
          </a:prstGeom>
        </p:spPr>
      </p:pic>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5885" y="1151890"/>
            <a:ext cx="2133600" cy="398780"/>
          </a:xfrm>
          <a:prstGeom prst="rect">
            <a:avLst/>
          </a:prstGeom>
          <a:noFill/>
        </p:spPr>
        <p:txBody>
          <a:bodyPr wrap="square" rtlCol="0">
            <a:spAutoFit/>
          </a:bodyPr>
          <a:lstStyle/>
          <a:p>
            <a:r>
              <a:rPr lang="en-US" altLang="zh-CN"/>
              <a:t>Failure evolution</a:t>
            </a:r>
            <a:r>
              <a:rPr lang="zh-CN" altLang="en-US"/>
              <a:t>：</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345834" y="1463484"/>
            <a:ext cx="4118565" cy="2017413"/>
          </a:xfrm>
          <a:prstGeom prst="rect">
            <a:avLst/>
          </a:prstGeom>
        </p:spPr>
      </p:pic>
      <p:graphicFrame>
        <p:nvGraphicFramePr>
          <p:cNvPr id="12" name="表格 11"/>
          <p:cNvGraphicFramePr>
            <a:graphicFrameLocks noGrp="1"/>
          </p:cNvGraphicFramePr>
          <p:nvPr/>
        </p:nvGraphicFramePr>
        <p:xfrm>
          <a:off x="1019175" y="3861048"/>
          <a:ext cx="7105650" cy="1168400"/>
        </p:xfrm>
        <a:graphic>
          <a:graphicData uri="http://schemas.openxmlformats.org/drawingml/2006/table">
            <a:tbl>
              <a:tblPr firstRow="1" firstCol="1" bandRow="1">
                <a:tableStyleId>{5C22544A-7EE6-4342-B048-85BDC9FD1C3A}</a:tableStyleId>
              </a:tblPr>
              <a:tblGrid>
                <a:gridCol w="927735"/>
                <a:gridCol w="559635"/>
                <a:gridCol w="500559"/>
                <a:gridCol w="999212"/>
                <a:gridCol w="559635"/>
                <a:gridCol w="500559"/>
                <a:gridCol w="999212"/>
                <a:gridCol w="559635"/>
                <a:gridCol w="500559"/>
                <a:gridCol w="999212"/>
              </a:tblGrid>
              <a:tr h="292100">
                <a:tc>
                  <a:txBody>
                    <a:bodyPr/>
                    <a:lstStyle/>
                    <a:p>
                      <a:r>
                        <a:rPr lang="zh-CN" sz="1000">
                          <a:effectLst/>
                        </a:rPr>
                        <a:t>孔径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000">
                          <a:effectLst/>
                        </a:rPr>
                        <a:t>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pPr algn="ctr"/>
                      <a:r>
                        <a:rPr lang="en-US" sz="1000">
                          <a:effectLst/>
                        </a:rPr>
                        <a:t>80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pPr algn="ctr"/>
                      <a:r>
                        <a:rPr lang="en-US" sz="1000">
                          <a:effectLst/>
                        </a:rPr>
                        <a:t>100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92100">
                <a:tc>
                  <a:txBody>
                    <a:bodyPr/>
                    <a:lstStyle/>
                    <a:p>
                      <a:r>
                        <a:rPr lang="en-US" sz="1000">
                          <a:effectLst/>
                        </a:rPr>
                        <a:t>[±45]5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Lin</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21.41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28.72</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17.03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23.79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28.4%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12.75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17.60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27.6%</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27.34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000">
                          <a:effectLst/>
                        </a:rPr>
                        <a:t>4.8%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000">
                          <a:effectLst/>
                        </a:rPr>
                        <a:t>8.7%</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16.09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000" dirty="0">
                          <a:effectLst/>
                        </a:rPr>
                        <a:t>8.6%</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4" name="文本框 13"/>
          <p:cNvSpPr txBox="1"/>
          <p:nvPr/>
        </p:nvSpPr>
        <p:spPr>
          <a:xfrm>
            <a:off x="467544" y="5229200"/>
            <a:ext cx="7862570" cy="954107"/>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endParaRPr lang="zh-CN" altLang="en-US" sz="1400" dirty="0">
              <a:latin typeface="+mn-ea"/>
              <a:ea typeface="+mn-ea"/>
            </a:endParaRPr>
          </a:p>
          <a:p>
            <a:r>
              <a:rPr lang="en-US" altLang="zh-CN" sz="1400" dirty="0">
                <a:latin typeface="+mn-ea"/>
                <a:ea typeface="+mn-ea"/>
              </a:rPr>
              <a:t>2</a:t>
            </a:r>
            <a:r>
              <a:rPr lang="zh-CN" altLang="en-US" sz="1400" dirty="0" smtClean="0">
                <a:latin typeface="+mn-ea"/>
                <a:ea typeface="+mn-ea"/>
              </a:rPr>
              <a:t>、</a:t>
            </a:r>
            <a:r>
              <a:rPr lang="en-US" altLang="zh-CN" sz="1400" dirty="0" err="1" smtClean="0">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smtClean="0">
                <a:latin typeface="+mn-ea"/>
                <a:ea typeface="+mn-ea"/>
              </a:rPr>
              <a:t>对损伤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en-US" altLang="zh-CN" sz="1400" dirty="0" smtClean="0">
              <a:latin typeface="+mn-ea"/>
              <a:ea typeface="+mn-ea"/>
            </a:endParaRPr>
          </a:p>
          <a:p>
            <a:r>
              <a:rPr lang="en-US" altLang="zh-CN" sz="1400" dirty="0" smtClean="0">
                <a:latin typeface="+mn-ea"/>
                <a:ea typeface="+mn-ea"/>
              </a:rPr>
              <a:t>4</a:t>
            </a:r>
            <a:r>
              <a:rPr lang="zh-CN" altLang="en-US" sz="1400" dirty="0" smtClean="0">
                <a:latin typeface="+mn-ea"/>
                <a:ea typeface="+mn-ea"/>
              </a:rPr>
              <a:t>、位移载荷的形状和实验相差大</a:t>
            </a:r>
            <a:endParaRPr lang="zh-CN" altLang="en-US" sz="1400" dirty="0">
              <a:latin typeface="+mn-ea"/>
              <a:ea typeface="+mn-ea"/>
            </a:endParaRPr>
          </a:p>
        </p:txBody>
      </p:sp>
      <p:pic>
        <p:nvPicPr>
          <p:cNvPr id="13" name="图片 12"/>
          <p:cNvPicPr>
            <a:picLocks noChangeAspect="1"/>
          </p:cNvPicPr>
          <p:nvPr/>
        </p:nvPicPr>
        <p:blipFill>
          <a:blip r:embed="rId2"/>
          <a:stretch>
            <a:fillRect/>
          </a:stretch>
        </p:blipFill>
        <p:spPr>
          <a:xfrm>
            <a:off x="4555057" y="1446065"/>
            <a:ext cx="4487320" cy="2193801"/>
          </a:xfrm>
          <a:prstGeom prst="rect">
            <a:avLst/>
          </a:prstGeom>
        </p:spPr>
      </p:pic>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Ultimate loading</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80340" y="1127760"/>
            <a:ext cx="2273300" cy="368300"/>
          </a:xfrm>
          <a:prstGeom prst="rect">
            <a:avLst/>
          </a:prstGeom>
          <a:noFill/>
        </p:spPr>
        <p:txBody>
          <a:bodyPr wrap="square" rtlCol="0">
            <a:spAutoFit/>
          </a:bodyPr>
          <a:lstStyle/>
          <a:p>
            <a:r>
              <a:rPr lang="en-US" altLang="zh-CN"/>
              <a:t>Shear N</a:t>
            </a:r>
            <a:r>
              <a:rPr lang="en-US" altLang="zh-CN">
                <a:sym typeface="+mn-ea"/>
              </a:rPr>
              <a:t>onlinearity:</a:t>
            </a:r>
            <a:r>
              <a:rPr lang="en-US" altLang="zh-CN"/>
              <a:t> </a:t>
            </a:r>
            <a:endParaRPr lang="en-US" altLang="zh-CN"/>
          </a:p>
        </p:txBody>
      </p:sp>
      <p:pic>
        <p:nvPicPr>
          <p:cNvPr id="7" name="图片 6"/>
          <p:cNvPicPr>
            <a:picLocks noChangeAspect="1"/>
          </p:cNvPicPr>
          <p:nvPr/>
        </p:nvPicPr>
        <p:blipFill>
          <a:blip r:embed="rId1"/>
          <a:stretch>
            <a:fillRect/>
          </a:stretch>
        </p:blipFill>
        <p:spPr>
          <a:xfrm>
            <a:off x="1255395" y="3238500"/>
            <a:ext cx="5654040" cy="2950845"/>
          </a:xfrm>
          <a:prstGeom prst="rect">
            <a:avLst/>
          </a:prstGeom>
        </p:spPr>
      </p:pic>
      <p:graphicFrame>
        <p:nvGraphicFramePr>
          <p:cNvPr id="10" name="对象 9">
            <a:hlinkClick r:id="" action="ppaction://ole?verb="/>
          </p:cNvPr>
          <p:cNvGraphicFramePr>
            <a:graphicFrameLocks noChangeAspect="1"/>
          </p:cNvGraphicFramePr>
          <p:nvPr/>
        </p:nvGraphicFramePr>
        <p:xfrm>
          <a:off x="793750" y="2079625"/>
          <a:ext cx="2008505" cy="695960"/>
        </p:xfrm>
        <a:graphic>
          <a:graphicData uri="http://schemas.openxmlformats.org/presentationml/2006/ole">
            <mc:AlternateContent xmlns:mc="http://schemas.openxmlformats.org/markup-compatibility/2006">
              <mc:Choice xmlns:v="urn:schemas-microsoft-com:vml" Requires="v">
                <p:oleObj spid="_x0000_s1025" name="" r:id="rId2" imgW="1320165" imgH="457200" progId="Equation.KSEE3">
                  <p:embed/>
                </p:oleObj>
              </mc:Choice>
              <mc:Fallback>
                <p:oleObj name="" r:id="rId2" imgW="1320165" imgH="457200" progId="Equation.KSEE3">
                  <p:embed/>
                  <p:pic>
                    <p:nvPicPr>
                      <p:cNvPr id="0" name="图片 1024"/>
                      <p:cNvPicPr/>
                      <p:nvPr/>
                    </p:nvPicPr>
                    <p:blipFill>
                      <a:blip r:embed="rId3"/>
                      <a:stretch>
                        <a:fillRect/>
                      </a:stretch>
                    </p:blipFill>
                    <p:spPr>
                      <a:xfrm>
                        <a:off x="793750" y="2079625"/>
                        <a:ext cx="2008505" cy="695960"/>
                      </a:xfrm>
                      <a:prstGeom prst="rect">
                        <a:avLst/>
                      </a:prstGeom>
                    </p:spPr>
                  </p:pic>
                </p:oleObj>
              </mc:Fallback>
            </mc:AlternateContent>
          </a:graphicData>
        </a:graphic>
      </p:graphicFrame>
      <p:sp>
        <p:nvSpPr>
          <p:cNvPr id="12" name="文本框 11"/>
          <p:cNvSpPr txBox="1"/>
          <p:nvPr/>
        </p:nvSpPr>
        <p:spPr>
          <a:xfrm>
            <a:off x="284480" y="1496060"/>
            <a:ext cx="8445500" cy="583565"/>
          </a:xfrm>
          <a:prstGeom prst="rect">
            <a:avLst/>
          </a:prstGeom>
          <a:noFill/>
        </p:spPr>
        <p:txBody>
          <a:bodyPr wrap="square" rtlCol="0">
            <a:spAutoFit/>
          </a:bodyPr>
          <a:p>
            <a:r>
              <a:rPr lang="en-US" altLang="zh-CN" sz="1600"/>
              <a:t>shear nonlinearity constitutive relations for the laminates were defined with the Ramberg-Osgood equation:</a:t>
            </a:r>
            <a:endParaRPr lang="en-US" altLang="zh-CN" sz="1600"/>
          </a:p>
        </p:txBody>
      </p:sp>
      <p:graphicFrame>
        <p:nvGraphicFramePr>
          <p:cNvPr id="14" name="对象 13">
            <a:hlinkClick r:id="" action="ppaction://ole?verb="/>
          </p:cNvPr>
          <p:cNvGraphicFramePr>
            <a:graphicFrameLocks noChangeAspect="1"/>
          </p:cNvGraphicFramePr>
          <p:nvPr/>
        </p:nvGraphicFramePr>
        <p:xfrm>
          <a:off x="4198620" y="2185670"/>
          <a:ext cx="2639695" cy="684530"/>
        </p:xfrm>
        <a:graphic>
          <a:graphicData uri="http://schemas.openxmlformats.org/presentationml/2006/ole">
            <mc:AlternateContent xmlns:mc="http://schemas.openxmlformats.org/markup-compatibility/2006">
              <mc:Choice xmlns:v="urn:schemas-microsoft-com:vml" Requires="v">
                <p:oleObj spid="_x0000_s1026" name="" r:id="rId4" imgW="1714500" imgH="444500" progId="Equation.KSEE3">
                  <p:embed/>
                </p:oleObj>
              </mc:Choice>
              <mc:Fallback>
                <p:oleObj name="" r:id="rId4" imgW="1714500" imgH="444500" progId="Equation.KSEE3">
                  <p:embed/>
                  <p:pic>
                    <p:nvPicPr>
                      <p:cNvPr id="0" name="图片 1025"/>
                      <p:cNvPicPr/>
                      <p:nvPr/>
                    </p:nvPicPr>
                    <p:blipFill>
                      <a:blip r:embed="rId5"/>
                      <a:stretch>
                        <a:fillRect/>
                      </a:stretch>
                    </p:blipFill>
                    <p:spPr>
                      <a:xfrm>
                        <a:off x="4198620" y="2185670"/>
                        <a:ext cx="2639695" cy="684530"/>
                      </a:xfrm>
                      <a:prstGeom prst="rect">
                        <a:avLst/>
                      </a:prstGeom>
                    </p:spPr>
                  </p:pic>
                </p:oleObj>
              </mc:Fallback>
            </mc:AlternateContent>
          </a:graphicData>
        </a:graphic>
      </p:graphicFrame>
      <p:sp>
        <p:nvSpPr>
          <p:cNvPr id="17" name="文本框 16"/>
          <p:cNvSpPr txBox="1"/>
          <p:nvPr/>
        </p:nvSpPr>
        <p:spPr>
          <a:xfrm>
            <a:off x="657225" y="2870200"/>
            <a:ext cx="8538845" cy="368300"/>
          </a:xfrm>
          <a:prstGeom prst="rect">
            <a:avLst/>
          </a:prstGeom>
          <a:noFill/>
        </p:spPr>
        <p:txBody>
          <a:bodyPr wrap="square" rtlCol="0">
            <a:spAutoFit/>
          </a:bodyPr>
          <a:p>
            <a:r>
              <a:rPr lang="en-US" altLang="zh-CN"/>
              <a:t>n is a parameter define the shape of the nonlinear stress-strain relationship.</a:t>
            </a:r>
            <a:endParaRPr lang="zh-CN" altLang="en-US"/>
          </a:p>
        </p:txBody>
      </p:sp>
      <p:sp>
        <p:nvSpPr>
          <p:cNvPr id="18" name="文本框 17"/>
          <p:cNvSpPr txBox="1"/>
          <p:nvPr/>
        </p:nvSpPr>
        <p:spPr>
          <a:xfrm>
            <a:off x="514350" y="6189980"/>
            <a:ext cx="8538845" cy="368300"/>
          </a:xfrm>
          <a:prstGeom prst="rect">
            <a:avLst/>
          </a:prstGeom>
          <a:noFill/>
        </p:spPr>
        <p:txBody>
          <a:bodyPr wrap="square" rtlCol="0">
            <a:spAutoFit/>
          </a:bodyPr>
          <a:p>
            <a:r>
              <a:rPr lang="en-US"/>
              <a:t>The displacement-load curve is closer to the experiment when N equals to 2.</a:t>
            </a:r>
            <a:endParaRPr 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80340" y="1127760"/>
            <a:ext cx="2273300" cy="368300"/>
          </a:xfrm>
          <a:prstGeom prst="rect">
            <a:avLst/>
          </a:prstGeom>
          <a:noFill/>
        </p:spPr>
        <p:txBody>
          <a:bodyPr wrap="square" rtlCol="0">
            <a:spAutoFit/>
          </a:bodyPr>
          <a:lstStyle/>
          <a:p>
            <a:r>
              <a:rPr lang="en-US" altLang="zh-CN"/>
              <a:t>Shear N</a:t>
            </a:r>
            <a:r>
              <a:rPr lang="en-US" altLang="zh-CN">
                <a:sym typeface="+mn-ea"/>
              </a:rPr>
              <a:t>onlinearity:</a:t>
            </a:r>
            <a:r>
              <a:rPr lang="en-US" altLang="zh-CN"/>
              <a:t> </a:t>
            </a:r>
            <a:endParaRPr lang="en-US" altLang="zh-CN"/>
          </a:p>
        </p:txBody>
      </p:sp>
      <p:pic>
        <p:nvPicPr>
          <p:cNvPr id="4" name="图片 3"/>
          <p:cNvPicPr>
            <a:picLocks noChangeAspect="1"/>
          </p:cNvPicPr>
          <p:nvPr/>
        </p:nvPicPr>
        <p:blipFill>
          <a:blip r:embed="rId1"/>
          <a:stretch>
            <a:fillRect/>
          </a:stretch>
        </p:blipFill>
        <p:spPr>
          <a:xfrm>
            <a:off x="261620" y="3116580"/>
            <a:ext cx="4352925" cy="2354580"/>
          </a:xfrm>
          <a:prstGeom prst="rect">
            <a:avLst/>
          </a:prstGeom>
        </p:spPr>
      </p:pic>
      <p:pic>
        <p:nvPicPr>
          <p:cNvPr id="15" name="图片 14" descr="m_failure5"/>
          <p:cNvPicPr>
            <a:picLocks noChangeAspect="1"/>
          </p:cNvPicPr>
          <p:nvPr/>
        </p:nvPicPr>
        <p:blipFill>
          <a:blip r:embed="rId2"/>
          <a:stretch>
            <a:fillRect/>
          </a:stretch>
        </p:blipFill>
        <p:spPr>
          <a:xfrm>
            <a:off x="3181350" y="1473200"/>
            <a:ext cx="1351280" cy="1191260"/>
          </a:xfrm>
          <a:prstGeom prst="rect">
            <a:avLst/>
          </a:prstGeom>
        </p:spPr>
      </p:pic>
      <p:pic>
        <p:nvPicPr>
          <p:cNvPr id="16" name="图片 15" descr="m-failure5"/>
          <p:cNvPicPr>
            <a:picLocks noChangeAspect="1"/>
          </p:cNvPicPr>
          <p:nvPr/>
        </p:nvPicPr>
        <p:blipFill>
          <a:blip r:embed="rId3"/>
          <a:stretch>
            <a:fillRect/>
          </a:stretch>
        </p:blipFill>
        <p:spPr>
          <a:xfrm>
            <a:off x="776605" y="1491615"/>
            <a:ext cx="1327785" cy="1172210"/>
          </a:xfrm>
          <a:prstGeom prst="rect">
            <a:avLst/>
          </a:prstGeom>
        </p:spPr>
      </p:pic>
      <p:pic>
        <p:nvPicPr>
          <p:cNvPr id="40" name="图片 39"/>
          <p:cNvPicPr>
            <a:picLocks noChangeAspect="1"/>
          </p:cNvPicPr>
          <p:nvPr/>
        </p:nvPicPr>
        <p:blipFill>
          <a:blip r:embed="rId4"/>
          <a:stretch>
            <a:fillRect/>
          </a:stretch>
        </p:blipFill>
        <p:spPr>
          <a:xfrm rot="10800000" flipH="1">
            <a:off x="5469890" y="1473200"/>
            <a:ext cx="1392555" cy="1165225"/>
          </a:xfrm>
          <a:prstGeom prst="rect">
            <a:avLst/>
          </a:prstGeom>
        </p:spPr>
      </p:pic>
      <p:sp>
        <p:nvSpPr>
          <p:cNvPr id="13" name="矩形 12"/>
          <p:cNvSpPr/>
          <p:nvPr/>
        </p:nvSpPr>
        <p:spPr>
          <a:xfrm>
            <a:off x="5390871" y="2665798"/>
            <a:ext cx="1550001" cy="275590"/>
          </a:xfrm>
          <a:prstGeom prst="rect">
            <a:avLst/>
          </a:prstGeom>
          <a:solidFill>
            <a:schemeClr val="accent1">
              <a:lumMod val="60000"/>
              <a:lumOff val="40000"/>
            </a:schemeClr>
          </a:solidFill>
          <a:ln>
            <a:noFill/>
          </a:ln>
        </p:spPr>
        <p:txBody>
          <a:bodyPr wrap="square">
            <a:spAutoFit/>
          </a:bodyPr>
          <a:p>
            <a:pPr algn="ctr"/>
            <a:r>
              <a:rPr lang="en-US" altLang="zh-CN" sz="1200" dirty="0" smtClean="0">
                <a:cs typeface="Times New Roman" panose="02020603050405020304" pitchFamily="18" charset="0"/>
                <a:sym typeface="+mn-ea"/>
              </a:rPr>
              <a:t>Experiment</a:t>
            </a:r>
            <a:endParaRPr lang="en-US" altLang="zh-CN" sz="1200" dirty="0" smtClean="0">
              <a:cs typeface="Times New Roman" panose="02020603050405020304" pitchFamily="18" charset="0"/>
              <a:sym typeface="+mn-ea"/>
            </a:endParaRPr>
          </a:p>
        </p:txBody>
      </p:sp>
      <p:sp>
        <p:nvSpPr>
          <p:cNvPr id="5" name="矩形 4"/>
          <p:cNvSpPr/>
          <p:nvPr/>
        </p:nvSpPr>
        <p:spPr>
          <a:xfrm>
            <a:off x="3064231" y="2724853"/>
            <a:ext cx="1550001" cy="275590"/>
          </a:xfrm>
          <a:prstGeom prst="rect">
            <a:avLst/>
          </a:prstGeom>
          <a:solidFill>
            <a:schemeClr val="accent1">
              <a:lumMod val="60000"/>
              <a:lumOff val="40000"/>
            </a:schemeClr>
          </a:solidFill>
          <a:ln>
            <a:noFill/>
          </a:ln>
        </p:spPr>
        <p:txBody>
          <a:bodyPr wrap="square">
            <a:spAutoFit/>
          </a:bodyPr>
          <a:lstStyle/>
          <a:p>
            <a:pPr algn="ctr"/>
            <a:r>
              <a:rPr lang="en-US" sz="1200" dirty="0" smtClean="0">
                <a:latin typeface="Times New Roman" panose="02020603050405020304" pitchFamily="18" charset="0"/>
                <a:cs typeface="Times New Roman" panose="02020603050405020304" pitchFamily="18" charset="0"/>
                <a:sym typeface="+mn-ea"/>
              </a:rPr>
              <a:t>N=2</a:t>
            </a:r>
            <a:endParaRPr lang="en-US" sz="1200" dirty="0"/>
          </a:p>
        </p:txBody>
      </p:sp>
      <p:sp>
        <p:nvSpPr>
          <p:cNvPr id="7" name="矩形 6"/>
          <p:cNvSpPr/>
          <p:nvPr/>
        </p:nvSpPr>
        <p:spPr>
          <a:xfrm>
            <a:off x="551815" y="2696845"/>
            <a:ext cx="1901825" cy="275590"/>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a:sym typeface="+mn-ea"/>
              </a:rPr>
              <a:t>Shear Nonlinearity</a:t>
            </a:r>
            <a:endParaRPr lang="en-US" altLang="zh-CN" sz="1200" dirty="0">
              <a:sym typeface="+mn-ea"/>
            </a:endParaRPr>
          </a:p>
        </p:txBody>
      </p:sp>
      <p:sp>
        <p:nvSpPr>
          <p:cNvPr id="8" name="文本框 7"/>
          <p:cNvSpPr txBox="1"/>
          <p:nvPr/>
        </p:nvSpPr>
        <p:spPr>
          <a:xfrm>
            <a:off x="5540375" y="3753485"/>
            <a:ext cx="2529840" cy="829945"/>
          </a:xfrm>
          <a:prstGeom prst="rect">
            <a:avLst/>
          </a:prstGeom>
          <a:noFill/>
        </p:spPr>
        <p:txBody>
          <a:bodyPr wrap="square" rtlCol="0">
            <a:spAutoFit/>
          </a:bodyPr>
          <a:p>
            <a:r>
              <a:rPr lang="en-US" altLang="zh-CN" sz="1600"/>
              <a:t>Problem:The load of the curve doesn't drop in the simulation result.</a:t>
            </a:r>
            <a:endParaRPr lang="en-US" altLang="zh-CN" sz="1600"/>
          </a:p>
        </p:txBody>
      </p:sp>
      <p:graphicFrame>
        <p:nvGraphicFramePr>
          <p:cNvPr id="12" name="表格 11"/>
          <p:cNvGraphicFramePr>
            <a:graphicFrameLocks noGrp="1"/>
          </p:cNvGraphicFramePr>
          <p:nvPr/>
        </p:nvGraphicFramePr>
        <p:xfrm>
          <a:off x="311150" y="5583803"/>
          <a:ext cx="8409305" cy="1168400"/>
        </p:xfrm>
        <a:graphic>
          <a:graphicData uri="http://schemas.openxmlformats.org/drawingml/2006/table">
            <a:tbl>
              <a:tblPr firstRow="1" firstCol="1" bandRow="1">
                <a:tableStyleId>{5C22544A-7EE6-4342-B048-85BDC9FD1C3A}</a:tableStyleId>
              </a:tblPr>
              <a:tblGrid>
                <a:gridCol w="2231390"/>
                <a:gridCol w="559635"/>
                <a:gridCol w="500559"/>
                <a:gridCol w="998855"/>
                <a:gridCol w="559992"/>
                <a:gridCol w="500559"/>
                <a:gridCol w="999212"/>
                <a:gridCol w="559635"/>
                <a:gridCol w="500559"/>
                <a:gridCol w="999212"/>
              </a:tblGrid>
              <a:tr h="292100">
                <a:tc>
                  <a:txBody>
                    <a:bodyPr/>
                    <a:p>
                      <a:r>
                        <a:rPr lang="zh-CN" sz="1000">
                          <a:effectLst/>
                        </a:rPr>
                        <a:t>孔径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p>
                      <a:pPr algn="ctr"/>
                      <a:r>
                        <a:rPr lang="en-US" sz="1000">
                          <a:effectLst/>
                        </a:rPr>
                        <a:t>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p>
                      <a:pPr algn="ctr"/>
                      <a:r>
                        <a:rPr lang="en-US" sz="1000">
                          <a:effectLst/>
                        </a:rPr>
                        <a:t>80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p>
                      <a:pPr algn="ctr"/>
                      <a:r>
                        <a:rPr lang="en-US" sz="1000">
                          <a:effectLst/>
                        </a:rPr>
                        <a:t>100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92100">
                <a:tc>
                  <a:txBody>
                    <a:bodyPr/>
                    <a:p>
                      <a:r>
                        <a:rPr lang="en-US" sz="1000">
                          <a:effectLst/>
                        </a:rPr>
                        <a:t>[±45]5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p>
                      <a:r>
                        <a:rPr lang="en-US" altLang="zh-CN" sz="14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 shear nonlinearity</a:t>
                      </a:r>
                      <a:endParaRPr lang="en-US" altLang="zh-CN" sz="14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200">
                          <a:effectLst/>
                          <a:latin typeface="+mn-ea"/>
                          <a:sym typeface="+mn-ea"/>
                        </a:rPr>
                        <a:t>27.34</a:t>
                      </a:r>
                      <a:endParaRPr lang="en-US" sz="1200">
                        <a:effectLst/>
                        <a:latin typeface="+mn-ea"/>
                        <a:cs typeface="Times New Roman" panose="02020603050405020304" pitchFamily="18" charset="0"/>
                        <a:sym typeface="+mn-ea"/>
                      </a:endParaRPr>
                    </a:p>
                  </a:txBody>
                  <a:tcPr marL="68580" marR="68580" marT="0" marB="0" anchor="ctr"/>
                </a:tc>
                <a:tc rowSpan="2">
                  <a:txBody>
                    <a:bodyPr/>
                    <a:p>
                      <a:r>
                        <a:rPr lang="en-US" sz="1200">
                          <a:effectLst/>
                          <a:latin typeface="+mn-ea"/>
                        </a:rPr>
                        <a:t>28.72</a:t>
                      </a:r>
                      <a:endParaRPr lang="en-US" sz="1200">
                        <a:effectLst/>
                        <a:latin typeface="+mn-ea"/>
                        <a:cs typeface="Times New Roman" panose="02020603050405020304" pitchFamily="18" charset="0"/>
                      </a:endParaRPr>
                    </a:p>
                  </a:txBody>
                  <a:tcPr marL="68580" marR="68580" marT="0" marB="0" anchor="ctr"/>
                </a:tc>
                <a:tc>
                  <a:txBody>
                    <a:bodyPr/>
                    <a:p>
                      <a:r>
                        <a:rPr lang="en-US" sz="1200">
                          <a:effectLst/>
                          <a:latin typeface="+mn-ea"/>
                          <a:sym typeface="+mn-ea"/>
                        </a:rPr>
                        <a:t>4.8%</a:t>
                      </a:r>
                      <a:endParaRPr lang="en-US" sz="1200">
                        <a:effectLst/>
                        <a:latin typeface="+mn-ea"/>
                        <a:cs typeface="Times New Roman" panose="02020603050405020304" pitchFamily="18" charset="0"/>
                        <a:sym typeface="+mn-ea"/>
                      </a:endParaRPr>
                    </a:p>
                  </a:txBody>
                  <a:tcPr marL="68580" marR="68580" marT="0" marB="0" anchor="ctr"/>
                </a:tc>
                <a:tc>
                  <a:txBody>
                    <a:bodyPr/>
                    <a:p>
                      <a:r>
                        <a:rPr lang="en-US" sz="1200">
                          <a:effectLst/>
                          <a:latin typeface="+mn-ea"/>
                          <a:sym typeface="+mn-ea"/>
                        </a:rPr>
                        <a:t>21.73</a:t>
                      </a:r>
                      <a:endParaRPr lang="en-US" sz="1200">
                        <a:effectLst/>
                        <a:latin typeface="+mn-ea"/>
                        <a:cs typeface="Times New Roman" panose="02020603050405020304" pitchFamily="18" charset="0"/>
                        <a:sym typeface="+mn-ea"/>
                      </a:endParaRPr>
                    </a:p>
                  </a:txBody>
                  <a:tcPr marL="68580" marR="68580" marT="0" marB="0" anchor="ctr"/>
                </a:tc>
                <a:tc rowSpan="2">
                  <a:txBody>
                    <a:bodyPr/>
                    <a:p>
                      <a:r>
                        <a:rPr lang="en-US" sz="1200">
                          <a:effectLst/>
                          <a:latin typeface="+mn-ea"/>
                        </a:rPr>
                        <a:t>23.79</a:t>
                      </a:r>
                      <a:endParaRPr lang="en-US" sz="1200">
                        <a:effectLst/>
                        <a:latin typeface="+mn-ea"/>
                        <a:cs typeface="Times New Roman" panose="02020603050405020304" pitchFamily="18" charset="0"/>
                      </a:endParaRPr>
                    </a:p>
                  </a:txBody>
                  <a:tcPr marL="68580" marR="68580" marT="0" marB="0" anchor="ctr"/>
                </a:tc>
                <a:tc>
                  <a:txBody>
                    <a:bodyPr/>
                    <a:p>
                      <a:r>
                        <a:rPr lang="en-US" sz="1200">
                          <a:effectLst/>
                          <a:latin typeface="+mn-ea"/>
                          <a:sym typeface="+mn-ea"/>
                        </a:rPr>
                        <a:t>8.7%</a:t>
                      </a:r>
                      <a:endParaRPr lang="en-US" sz="1200">
                        <a:effectLst/>
                        <a:latin typeface="+mn-ea"/>
                        <a:cs typeface="Times New Roman" panose="02020603050405020304" pitchFamily="18" charset="0"/>
                        <a:sym typeface="+mn-ea"/>
                      </a:endParaRPr>
                    </a:p>
                  </a:txBody>
                  <a:tcPr marL="68580" marR="68580" marT="0" marB="0" anchor="ctr"/>
                </a:tc>
                <a:tc>
                  <a:txBody>
                    <a:bodyPr/>
                    <a:p>
                      <a:r>
                        <a:rPr lang="en-US" sz="1200">
                          <a:effectLst/>
                          <a:latin typeface="+mn-ea"/>
                          <a:sym typeface="+mn-ea"/>
                        </a:rPr>
                        <a:t>16.09</a:t>
                      </a:r>
                      <a:endParaRPr lang="en-US" sz="1200">
                        <a:effectLst/>
                        <a:latin typeface="+mn-ea"/>
                        <a:cs typeface="Times New Roman" panose="02020603050405020304" pitchFamily="18" charset="0"/>
                        <a:sym typeface="+mn-ea"/>
                      </a:endParaRPr>
                    </a:p>
                  </a:txBody>
                  <a:tcPr marL="68580" marR="68580" marT="0" marB="0" anchor="ctr"/>
                </a:tc>
                <a:tc rowSpan="2">
                  <a:txBody>
                    <a:bodyPr/>
                    <a:p>
                      <a:r>
                        <a:rPr lang="en-US" sz="1200">
                          <a:effectLst/>
                          <a:latin typeface="+mn-ea"/>
                        </a:rPr>
                        <a:t>17.60</a:t>
                      </a:r>
                      <a:endParaRPr lang="en-US" sz="1200">
                        <a:effectLst/>
                        <a:latin typeface="+mn-ea"/>
                        <a:cs typeface="Times New Roman" panose="02020603050405020304" pitchFamily="18" charset="0"/>
                      </a:endParaRPr>
                    </a:p>
                  </a:txBody>
                  <a:tcPr marL="68580" marR="68580" marT="0" marB="0" anchor="ctr"/>
                </a:tc>
                <a:tc>
                  <a:txBody>
                    <a:bodyPr/>
                    <a:p>
                      <a:r>
                        <a:rPr lang="en-US" sz="1200" dirty="0">
                          <a:effectLst/>
                          <a:latin typeface="+mn-ea"/>
                          <a:sym typeface="+mn-ea"/>
                        </a:rPr>
                        <a:t>8.6%</a:t>
                      </a:r>
                      <a:endParaRPr lang="en-US" sz="1200" dirty="0">
                        <a:effectLst/>
                        <a:latin typeface="+mn-ea"/>
                        <a:cs typeface="Times New Roman" panose="02020603050405020304" pitchFamily="18" charset="0"/>
                        <a:sym typeface="+mn-ea"/>
                      </a:endParaRPr>
                    </a:p>
                  </a:txBody>
                  <a:tcPr marL="68580" marR="68580" marT="0" marB="0" anchor="ctr"/>
                </a:tc>
              </a:tr>
              <a:tr h="292100">
                <a:tc>
                  <a:txBody>
                    <a:bodyPr/>
                    <a:p>
                      <a:r>
                        <a:rPr lang="en-US" altLang="zh-CN" sz="14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Shear nonlinearity</a:t>
                      </a:r>
                      <a:endParaRPr lang="en-US" altLang="zh-CN" sz="14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zh-CN" sz="1200">
                          <a:effectLst/>
                          <a:latin typeface="+mn-ea"/>
                          <a:cs typeface="Times New Roman" panose="02020603050405020304" pitchFamily="18" charset="0"/>
                        </a:rPr>
                        <a:t>26.81</a:t>
                      </a:r>
                      <a:endParaRPr lang="zh-CN" sz="1200">
                        <a:effectLst/>
                        <a:latin typeface="+mn-ea"/>
                        <a:cs typeface="Times New Roman" panose="02020603050405020304" pitchFamily="18" charset="0"/>
                      </a:endParaRPr>
                    </a:p>
                  </a:txBody>
                  <a:tcPr marL="68580" marR="68580" marT="0" marB="0" anchor="ctr"/>
                </a:tc>
                <a:tc vMerge="1">
                  <a:tcPr/>
                </a:tc>
                <a:tc>
                  <a:txBody>
                    <a:bodyPr/>
                    <a:p>
                      <a:r>
                        <a:rPr lang="en-US" altLang="zh-CN" sz="1200">
                          <a:effectLst/>
                          <a:latin typeface="+mn-ea"/>
                          <a:cs typeface="Times New Roman" panose="02020603050405020304" pitchFamily="18" charset="0"/>
                        </a:rPr>
                        <a:t>6.7%</a:t>
                      </a:r>
                      <a:endParaRPr lang="en-US" altLang="zh-CN" sz="1200">
                        <a:effectLst/>
                        <a:latin typeface="+mn-ea"/>
                        <a:cs typeface="Times New Roman" panose="02020603050405020304" pitchFamily="18" charset="0"/>
                      </a:endParaRPr>
                    </a:p>
                  </a:txBody>
                  <a:tcPr marL="68580" marR="68580" marT="0" marB="0" anchor="ctr"/>
                </a:tc>
                <a:tc>
                  <a:txBody>
                    <a:bodyPr/>
                    <a:p>
                      <a:r>
                        <a:rPr lang="zh-CN" sz="1200">
                          <a:effectLst/>
                          <a:latin typeface="+mn-ea"/>
                          <a:cs typeface="Times New Roman" panose="02020603050405020304" pitchFamily="18" charset="0"/>
                        </a:rPr>
                        <a:t>21.39</a:t>
                      </a:r>
                      <a:endParaRPr lang="zh-CN" sz="1200">
                        <a:effectLst/>
                        <a:latin typeface="+mn-ea"/>
                        <a:cs typeface="Times New Roman" panose="02020603050405020304" pitchFamily="18" charset="0"/>
                      </a:endParaRPr>
                    </a:p>
                  </a:txBody>
                  <a:tcPr marL="68580" marR="68580" marT="0" marB="0" anchor="ctr"/>
                </a:tc>
                <a:tc vMerge="1">
                  <a:tcPr/>
                </a:tc>
                <a:tc>
                  <a:txBody>
                    <a:bodyPr/>
                    <a:p>
                      <a:r>
                        <a:rPr lang="en-US" altLang="zh-CN" sz="1200">
                          <a:effectLst/>
                          <a:latin typeface="+mn-ea"/>
                          <a:cs typeface="Times New Roman" panose="02020603050405020304" pitchFamily="18" charset="0"/>
                        </a:rPr>
                        <a:t>10.1%</a:t>
                      </a:r>
                      <a:endParaRPr lang="en-US" altLang="zh-CN" sz="1200">
                        <a:effectLst/>
                        <a:latin typeface="+mn-ea"/>
                        <a:cs typeface="Times New Roman" panose="02020603050405020304" pitchFamily="18" charset="0"/>
                      </a:endParaRPr>
                    </a:p>
                  </a:txBody>
                  <a:tcPr marL="68580" marR="68580" marT="0" marB="0" anchor="ctr"/>
                </a:tc>
                <a:tc>
                  <a:txBody>
                    <a:bodyPr/>
                    <a:p>
                      <a:r>
                        <a:rPr lang="zh-CN" sz="1200">
                          <a:effectLst/>
                          <a:latin typeface="+mn-ea"/>
                          <a:cs typeface="Times New Roman" panose="02020603050405020304" pitchFamily="18" charset="0"/>
                        </a:rPr>
                        <a:t>16.0</a:t>
                      </a:r>
                      <a:r>
                        <a:rPr lang="en-US" altLang="zh-CN" sz="1200">
                          <a:effectLst/>
                          <a:latin typeface="+mn-ea"/>
                          <a:cs typeface="Times New Roman" panose="02020603050405020304" pitchFamily="18" charset="0"/>
                        </a:rPr>
                        <a:t>1</a:t>
                      </a:r>
                      <a:endParaRPr lang="en-US" altLang="zh-CN" sz="1200">
                        <a:effectLst/>
                        <a:latin typeface="+mn-ea"/>
                        <a:cs typeface="Times New Roman" panose="02020603050405020304" pitchFamily="18" charset="0"/>
                      </a:endParaRPr>
                    </a:p>
                  </a:txBody>
                  <a:tcPr marL="68580" marR="68580" marT="0" marB="0" anchor="ctr"/>
                </a:tc>
                <a:tc vMerge="1">
                  <a:tcPr/>
                </a:tc>
                <a:tc>
                  <a:txBody>
                    <a:bodyPr/>
                    <a:p>
                      <a:r>
                        <a:rPr lang="en-US" altLang="zh-CN" sz="1200" dirty="0">
                          <a:effectLst/>
                          <a:latin typeface="+mn-ea"/>
                          <a:cs typeface="Times New Roman" panose="02020603050405020304" pitchFamily="18" charset="0"/>
                        </a:rPr>
                        <a:t>9.0%</a:t>
                      </a:r>
                      <a:endParaRPr lang="en-US" altLang="zh-CN" sz="1200" dirty="0">
                        <a:effectLst/>
                        <a:latin typeface="+mn-ea"/>
                        <a:cs typeface="Times New Roman" panose="02020603050405020304" pitchFamily="18" charset="0"/>
                      </a:endParaRPr>
                    </a:p>
                  </a:txBody>
                  <a:tcPr marL="68580" marR="68580" marT="0" marB="0" anchor="ctr"/>
                </a:tc>
              </a:tr>
            </a:tbl>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05" y="404495"/>
            <a:ext cx="4549775" cy="891540"/>
          </a:xfrm>
          <a:prstGeom prst="rect">
            <a:avLst/>
          </a:prstGeom>
          <a:noFill/>
        </p:spPr>
        <p:txBody>
          <a:bodyPr wrap="square" rtlCol="0" anchor="t">
            <a:spAutoFit/>
          </a:bodyPr>
          <a:lstStyle/>
          <a:p>
            <a:pPr marL="0" lvl="1">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800" dirty="0" smtClean="0">
                <a:cs typeface="Times New Roman" panose="02020603050405020304" pitchFamily="18" charset="0"/>
                <a:sym typeface="+mn-ea"/>
              </a:rPr>
              <a:t>in-situ effect</a:t>
            </a:r>
            <a:r>
              <a:rPr lang="en-US" altLang="zh-CN" sz="2800">
                <a:sym typeface="+mn-ea"/>
              </a:rPr>
              <a:t> </a:t>
            </a:r>
            <a:endParaRPr lang="en-US" altLang="zh-CN" sz="2800">
              <a:sym typeface="+mn-ea"/>
            </a:endParaRPr>
          </a:p>
          <a:p>
            <a:pPr>
              <a:buFont typeface="+mj-lt"/>
              <a:buNone/>
            </a:pPr>
            <a:endParaRPr lang="zh-CN" altLang="en-US" sz="2400" dirty="0">
              <a:solidFill>
                <a:srgbClr val="000000"/>
              </a:solidFill>
              <a:latin typeface="Times New Roman" panose="02020603050405020304" pitchFamily="18" charset="0"/>
            </a:endParaRPr>
          </a:p>
        </p:txBody>
      </p:sp>
      <p:graphicFrame>
        <p:nvGraphicFramePr>
          <p:cNvPr id="8" name="表格 7"/>
          <p:cNvGraphicFramePr/>
          <p:nvPr/>
        </p:nvGraphicFramePr>
        <p:xfrm>
          <a:off x="792480" y="3368040"/>
          <a:ext cx="7264400" cy="1644650"/>
        </p:xfrm>
        <a:graphic>
          <a:graphicData uri="http://schemas.openxmlformats.org/drawingml/2006/table">
            <a:tbl>
              <a:tblPr firstRow="1" bandRow="1">
                <a:tableStyleId>{5C22544A-7EE6-4342-B048-85BDC9FD1C3A}</a:tableStyleId>
              </a:tblPr>
              <a:tblGrid>
                <a:gridCol w="2165350"/>
                <a:gridCol w="2224405"/>
                <a:gridCol w="1491615"/>
                <a:gridCol w="1383030"/>
              </a:tblGrid>
              <a:tr h="730250">
                <a:tc>
                  <a:txBody>
                    <a:bodyPr/>
                    <a:lstStyle/>
                    <a:p>
                      <a:pPr>
                        <a:buNone/>
                      </a:pPr>
                      <a:r>
                        <a:rPr lang="en-US" altLang="zh-CN" sz="1400"/>
                        <a:t>                </a:t>
                      </a:r>
                      <a:r>
                        <a:rPr lang="zh-CN" altLang="en-US" sz="1400"/>
                        <a:t>材料参数</a:t>
                      </a:r>
                      <a:endParaRPr lang="zh-CN" altLang="en-US" sz="1400"/>
                    </a:p>
                    <a:p>
                      <a:pPr>
                        <a:buNone/>
                      </a:pPr>
                      <a:r>
                        <a:rPr lang="zh-CN" altLang="en-US" sz="1400"/>
                        <a:t>铺层</a:t>
                      </a:r>
                      <a:endParaRPr lang="zh-CN" altLang="en-US" sz="1400"/>
                    </a:p>
                  </a:txBody>
                  <a:tcPr>
                    <a:lnTlToBr w="12700">
                      <a:solidFill>
                        <a:schemeClr val="tx1"/>
                      </a:solidFill>
                      <a:prstDash val="solid"/>
                    </a:lnTlToBr>
                  </a:tcPr>
                </a:tc>
                <a:tc>
                  <a:txBody>
                    <a:bodyPr/>
                    <a:lstStyle/>
                    <a:p>
                      <a:pPr>
                        <a:buNone/>
                      </a:pPr>
                      <a:r>
                        <a:rPr lang="en-US" altLang="zh-CN" sz="1400"/>
                        <a:t>    </a:t>
                      </a:r>
                      <a:endParaRPr lang="en-US" altLang="zh-CN" sz="1400"/>
                    </a:p>
                    <a:p>
                      <a:pPr algn="ctr">
                        <a:buNone/>
                      </a:pPr>
                      <a:r>
                        <a:rPr lang="zh-CN" altLang="en-US" sz="1400"/>
                        <a:t>纤维拉伸强度</a:t>
                      </a:r>
                      <a:r>
                        <a:rPr lang="en-US" altLang="zh-CN" sz="1400"/>
                        <a:t>Xt</a:t>
                      </a:r>
                      <a:endParaRPr lang="en-US" altLang="zh-CN" sz="1400"/>
                    </a:p>
                  </a:txBody>
                  <a:tcPr/>
                </a:tc>
                <a:tc>
                  <a:txBody>
                    <a:bodyPr/>
                    <a:lstStyle/>
                    <a:p>
                      <a:pPr>
                        <a:buNone/>
                      </a:pPr>
                      <a:endParaRPr lang="zh-CN" altLang="en-US" sz="1400"/>
                    </a:p>
                    <a:p>
                      <a:pPr algn="ctr">
                        <a:buNone/>
                      </a:pPr>
                      <a:r>
                        <a:rPr lang="zh-CN" altLang="en-US" sz="1400"/>
                        <a:t>剪切强度</a:t>
                      </a:r>
                      <a:r>
                        <a:rPr lang="en-US" altLang="zh-CN" sz="1400"/>
                        <a:t>Sxy</a:t>
                      </a:r>
                      <a:endParaRPr lang="en-US" altLang="zh-CN" sz="1400"/>
                    </a:p>
                  </a:txBody>
                  <a:tcPr/>
                </a:tc>
                <a:tc>
                  <a:txBody>
                    <a:bodyPr/>
                    <a:lstStyle/>
                    <a:p>
                      <a:pPr>
                        <a:buNone/>
                      </a:pPr>
                      <a:endParaRPr lang="zh-CN" altLang="en-US" sz="1400"/>
                    </a:p>
                    <a:p>
                      <a:pPr>
                        <a:buNone/>
                      </a:pPr>
                      <a:r>
                        <a:rPr lang="zh-CN" altLang="en-US" sz="1400"/>
                        <a:t>纤维断裂能</a:t>
                      </a:r>
                      <a:r>
                        <a:rPr lang="en-US" altLang="zh-CN" sz="1400"/>
                        <a:t>Gm</a:t>
                      </a:r>
                      <a:endParaRPr lang="en-US" altLang="zh-CN" sz="1400"/>
                    </a:p>
                  </a:txBody>
                  <a:tcPr/>
                </a:tc>
              </a:tr>
              <a:tr h="30480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endParaRPr lang="en-US" altLang="zh-CN" sz="1400" kern="100" baseline="-25000" dirty="0" smtClean="0">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b="0" dirty="0" smtClean="0">
                          <a:sym typeface="+mn-ea"/>
                        </a:rPr>
                        <a:t>970</a:t>
                      </a:r>
                      <a:endParaRPr lang="en-US" altLang="zh-CN" sz="1400" b="0"/>
                    </a:p>
                  </a:txBody>
                  <a:tcPr/>
                </a:tc>
                <a:tc>
                  <a:txBody>
                    <a:bodyPr/>
                    <a:lstStyle/>
                    <a:p>
                      <a:pPr algn="ctr">
                        <a:buNone/>
                      </a:pPr>
                      <a:r>
                        <a:rPr lang="en-US" altLang="zh-CN" sz="1400"/>
                        <a:t>63</a:t>
                      </a:r>
                      <a:endParaRPr lang="en-US" altLang="zh-CN" sz="1400"/>
                    </a:p>
                  </a:txBody>
                  <a:tcPr/>
                </a:tc>
                <a:tc>
                  <a:txBody>
                    <a:bodyPr/>
                    <a:lstStyle/>
                    <a:p>
                      <a:pPr>
                        <a:buNone/>
                      </a:pPr>
                      <a:r>
                        <a:rPr lang="en-US" altLang="zh-CN" sz="1400"/>
                        <a:t>         0.5</a:t>
                      </a:r>
                      <a:endParaRPr lang="en-US" altLang="zh-CN" sz="1400"/>
                    </a:p>
                  </a:txBody>
                  <a:tcPr/>
                </a:tc>
              </a:tr>
              <a:tr h="30480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endParaRPr lang="en-US" altLang="zh-CN" sz="1400" kern="100" baseline="-25000" dirty="0" smtClean="0">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a:t>1455</a:t>
                      </a:r>
                      <a:endParaRPr lang="en-US" altLang="zh-CN" sz="1400"/>
                    </a:p>
                  </a:txBody>
                  <a:tcPr/>
                </a:tc>
                <a:tc>
                  <a:txBody>
                    <a:bodyPr/>
                    <a:lstStyle/>
                    <a:p>
                      <a:pPr algn="ctr">
                        <a:buNone/>
                      </a:pPr>
                      <a:r>
                        <a:rPr lang="en-US" altLang="zh-CN" sz="1400"/>
                        <a:t>95</a:t>
                      </a:r>
                      <a:endParaRPr lang="en-US" altLang="zh-CN" sz="1400"/>
                    </a:p>
                  </a:txBody>
                  <a:tcPr/>
                </a:tc>
                <a:tc>
                  <a:txBody>
                    <a:bodyPr/>
                    <a:lstStyle/>
                    <a:p>
                      <a:pPr>
                        <a:buNone/>
                      </a:pPr>
                      <a:r>
                        <a:rPr lang="en-US" altLang="zh-CN" sz="1400"/>
                        <a:t>           5</a:t>
                      </a:r>
                      <a:endParaRPr lang="en-US" altLang="zh-CN" sz="1400"/>
                    </a:p>
                  </a:txBody>
                  <a:tcPr/>
                </a:tc>
              </a:tr>
              <a:tr h="2489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a:t>1455</a:t>
                      </a:r>
                      <a:endParaRPr lang="en-US" altLang="zh-CN" sz="1400"/>
                    </a:p>
                  </a:txBody>
                  <a:tcPr/>
                </a:tc>
                <a:tc>
                  <a:txBody>
                    <a:bodyPr/>
                    <a:lstStyle/>
                    <a:p>
                      <a:pPr algn="ctr">
                        <a:buNone/>
                      </a:pPr>
                      <a:r>
                        <a:rPr lang="en-US" altLang="zh-CN" sz="1400"/>
                        <a:t>95</a:t>
                      </a:r>
                      <a:endParaRPr lang="en-US" altLang="zh-CN" sz="1400"/>
                    </a:p>
                  </a:txBody>
                  <a:tcPr/>
                </a:tc>
                <a:tc>
                  <a:txBody>
                    <a:bodyPr/>
                    <a:lstStyle/>
                    <a:p>
                      <a:pPr>
                        <a:buNone/>
                      </a:pPr>
                      <a:r>
                        <a:rPr lang="en-US" altLang="zh-CN" sz="1400"/>
                        <a:t>           5</a:t>
                      </a:r>
                      <a:endParaRPr lang="en-US" altLang="zh-CN" sz="1400"/>
                    </a:p>
                  </a:txBody>
                  <a:tcPr/>
                </a:tc>
              </a:tr>
            </a:tbl>
          </a:graphicData>
        </a:graphic>
      </p:graphicFrame>
      <p:graphicFrame>
        <p:nvGraphicFramePr>
          <p:cNvPr id="11" name="对象 10">
            <a:hlinkClick r:id="" action="ppaction://ole?verb=0"/>
          </p:cNvPr>
          <p:cNvGraphicFramePr>
            <a:graphicFrameLocks noChangeAspect="1"/>
          </p:cNvGraphicFramePr>
          <p:nvPr/>
        </p:nvGraphicFramePr>
        <p:xfrm>
          <a:off x="1358900" y="1313815"/>
          <a:ext cx="1965960" cy="1376045"/>
        </p:xfrm>
        <a:graphic>
          <a:graphicData uri="http://schemas.openxmlformats.org/presentationml/2006/ole">
            <mc:AlternateContent xmlns:mc="http://schemas.openxmlformats.org/markup-compatibility/2006">
              <mc:Choice xmlns:v="urn:schemas-microsoft-com:vml" Requires="v">
                <p:oleObj spid="_x0000_s8203" name="" r:id="rId1" imgW="1270000" imgH="889000" progId="Equation.KSEE3">
                  <p:embed/>
                </p:oleObj>
              </mc:Choice>
              <mc:Fallback>
                <p:oleObj name="" r:id="rId1" imgW="1270000" imgH="889000" progId="Equation.KSEE3">
                  <p:embed/>
                  <p:pic>
                    <p:nvPicPr>
                      <p:cNvPr id="0" name="图片 1024"/>
                      <p:cNvPicPr/>
                      <p:nvPr/>
                    </p:nvPicPr>
                    <p:blipFill>
                      <a:blip r:embed="rId2"/>
                      <a:stretch>
                        <a:fillRect/>
                      </a:stretch>
                    </p:blipFill>
                    <p:spPr>
                      <a:xfrm>
                        <a:off x="1358900" y="1313815"/>
                        <a:ext cx="1965960" cy="137604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3880485" y="1322070"/>
          <a:ext cx="3629660" cy="1296035"/>
        </p:xfrm>
        <a:graphic>
          <a:graphicData uri="http://schemas.openxmlformats.org/presentationml/2006/ole">
            <mc:AlternateContent xmlns:mc="http://schemas.openxmlformats.org/markup-compatibility/2006">
              <mc:Choice xmlns:v="urn:schemas-microsoft-com:vml" Requires="v">
                <p:oleObj spid="_x0000_s8204" name="" r:id="rId3" imgW="2705100" imgH="965200" progId="Equation.KSEE3">
                  <p:embed/>
                </p:oleObj>
              </mc:Choice>
              <mc:Fallback>
                <p:oleObj name="" r:id="rId3" imgW="2705100" imgH="965200" progId="Equation.KSEE3">
                  <p:embed/>
                  <p:pic>
                    <p:nvPicPr>
                      <p:cNvPr id="0" name="图片 1025"/>
                      <p:cNvPicPr/>
                      <p:nvPr/>
                    </p:nvPicPr>
                    <p:blipFill>
                      <a:blip r:embed="rId4"/>
                      <a:stretch>
                        <a:fillRect/>
                      </a:stretch>
                    </p:blipFill>
                    <p:spPr>
                      <a:xfrm>
                        <a:off x="3880485" y="1322070"/>
                        <a:ext cx="3629660" cy="1296035"/>
                      </a:xfrm>
                      <a:prstGeom prst="rect">
                        <a:avLst/>
                      </a:prstGeom>
                    </p:spPr>
                  </p:pic>
                </p:oleObj>
              </mc:Fallback>
            </mc:AlternateContent>
          </a:graphicData>
        </a:graphic>
      </p:graphicFrame>
      <p:sp>
        <p:nvSpPr>
          <p:cNvPr id="13" name="文本框 12"/>
          <p:cNvSpPr txBox="1"/>
          <p:nvPr/>
        </p:nvSpPr>
        <p:spPr>
          <a:xfrm>
            <a:off x="560070" y="2846705"/>
            <a:ext cx="6838950" cy="306705"/>
          </a:xfrm>
          <a:prstGeom prst="rect">
            <a:avLst/>
          </a:prstGeom>
          <a:noFill/>
        </p:spPr>
        <p:txBody>
          <a:bodyPr wrap="square" rtlCol="0">
            <a:spAutoFit/>
          </a:bodyPr>
          <a:lstStyle/>
          <a:p>
            <a:r>
              <a:rPr lang="en-US" altLang="zh-CN" sz="1400"/>
              <a:t>let A</a:t>
            </a:r>
            <a:r>
              <a:rPr lang="zh-CN" altLang="en-US" sz="1400"/>
              <a:t>、</a:t>
            </a:r>
            <a:r>
              <a:rPr lang="en-US" altLang="zh-CN" sz="1400"/>
              <a:t>B</a:t>
            </a:r>
            <a:r>
              <a:rPr lang="zh-CN" altLang="en-US" sz="1400"/>
              <a:t>、</a:t>
            </a:r>
            <a:r>
              <a:rPr lang="en-US" altLang="zh-CN" sz="1400"/>
              <a:t>C</a:t>
            </a:r>
            <a:r>
              <a:rPr lang="zh-CN" altLang="en-US" sz="1400"/>
              <a:t>、</a:t>
            </a:r>
            <a:r>
              <a:rPr lang="en-US" altLang="zh-CN" sz="1400"/>
              <a:t>D=1,we can obtain:</a:t>
            </a:r>
            <a:endParaRPr lang="zh-CN" altLang="en-US" sz="1400"/>
          </a:p>
        </p:txBody>
      </p:sp>
      <p:pic>
        <p:nvPicPr>
          <p:cNvPr id="18" name="图片 17"/>
          <p:cNvPicPr/>
          <p:nvPr/>
        </p:nvPicPr>
        <p:blipFill>
          <a:blip r:embed="rId5"/>
          <a:stretch>
            <a:fillRect/>
          </a:stretch>
        </p:blipFill>
        <p:spPr>
          <a:xfrm>
            <a:off x="4733290" y="5230495"/>
            <a:ext cx="1309370" cy="1229360"/>
          </a:xfrm>
          <a:prstGeom prst="rect">
            <a:avLst/>
          </a:prstGeom>
          <a:noFill/>
          <a:ln w="9525">
            <a:noFill/>
          </a:ln>
        </p:spPr>
      </p:pic>
      <p:pic>
        <p:nvPicPr>
          <p:cNvPr id="19" name="图片 18"/>
          <p:cNvPicPr/>
          <p:nvPr/>
        </p:nvPicPr>
        <p:blipFill>
          <a:blip r:embed="rId6"/>
          <a:stretch>
            <a:fillRect/>
          </a:stretch>
        </p:blipFill>
        <p:spPr>
          <a:xfrm>
            <a:off x="6515100" y="5260975"/>
            <a:ext cx="1428750" cy="1230630"/>
          </a:xfrm>
          <a:prstGeom prst="rect">
            <a:avLst/>
          </a:prstGeom>
        </p:spPr>
      </p:pic>
      <p:sp>
        <p:nvSpPr>
          <p:cNvPr id="32" name="文本框 31"/>
          <p:cNvSpPr txBox="1"/>
          <p:nvPr/>
        </p:nvSpPr>
        <p:spPr>
          <a:xfrm>
            <a:off x="792480" y="6457950"/>
            <a:ext cx="1418590" cy="275590"/>
          </a:xfrm>
          <a:prstGeom prst="rect">
            <a:avLst/>
          </a:prstGeom>
          <a:noFill/>
        </p:spPr>
        <p:txBody>
          <a:bodyPr wrap="square" rtlCol="0">
            <a:spAutoFit/>
          </a:bodyPr>
          <a:lstStyle/>
          <a:p>
            <a:r>
              <a:rPr lang="en-US" altLang="zh-CN" sz="1200"/>
              <a:t> </a:t>
            </a:r>
            <a:r>
              <a:rPr lang="en-US" altLang="zh-CN" sz="1200">
                <a:sym typeface="+mn-ea"/>
              </a:rPr>
              <a:t>Sxy = 95;</a:t>
            </a:r>
            <a:r>
              <a:rPr lang="en-US" altLang="zh-CN" sz="1200"/>
              <a:t>Gm = 5                 </a:t>
            </a:r>
            <a:endParaRPr lang="en-US" altLang="zh-CN" sz="1200"/>
          </a:p>
        </p:txBody>
      </p:sp>
      <p:pic>
        <p:nvPicPr>
          <p:cNvPr id="20" name="图片 19" descr="m_failure2"/>
          <p:cNvPicPr>
            <a:picLocks noChangeAspect="1"/>
          </p:cNvPicPr>
          <p:nvPr/>
        </p:nvPicPr>
        <p:blipFill>
          <a:blip r:embed="rId7"/>
          <a:stretch>
            <a:fillRect/>
          </a:stretch>
        </p:blipFill>
        <p:spPr>
          <a:xfrm>
            <a:off x="792480" y="5230495"/>
            <a:ext cx="1389380" cy="1227455"/>
          </a:xfrm>
          <a:prstGeom prst="rect">
            <a:avLst/>
          </a:prstGeom>
        </p:spPr>
      </p:pic>
      <p:sp>
        <p:nvSpPr>
          <p:cNvPr id="21" name="矩形 20"/>
          <p:cNvSpPr/>
          <p:nvPr/>
        </p:nvSpPr>
        <p:spPr>
          <a:xfrm>
            <a:off x="560070" y="5193665"/>
            <a:ext cx="7936865" cy="1573530"/>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nvSpPr>
        <p:spPr>
          <a:xfrm>
            <a:off x="7937500" y="5796280"/>
            <a:ext cx="673100" cy="368300"/>
          </a:xfrm>
          <a:prstGeom prst="rect">
            <a:avLst/>
          </a:prstGeom>
          <a:noFill/>
        </p:spPr>
        <p:txBody>
          <a:bodyPr wrap="none" rtlCol="0" anchor="t">
            <a:spAutoFit/>
          </a:bodyPr>
          <a:lstStyle/>
          <a:p>
            <a:pPr algn="ctr">
              <a:buNone/>
            </a:pPr>
            <a:r>
              <a:rPr lang="en-US" altLang="zh-CN" kern="100" dirty="0">
                <a:latin typeface="Times New Roman" panose="02020603050405020304" pitchFamily="18" charset="0"/>
                <a:cs typeface="Times New Roman" panose="02020603050405020304" pitchFamily="18" charset="0"/>
                <a:sym typeface="+mn-ea"/>
              </a:rPr>
              <a:t>[</a:t>
            </a:r>
            <a:r>
              <a:rPr lang="en-US" altLang="zh-CN" kern="100" dirty="0" smtClean="0">
                <a:latin typeface="Times New Roman" panose="02020603050405020304" pitchFamily="18" charset="0"/>
                <a:cs typeface="Times New Roman" panose="02020603050405020304" pitchFamily="18" charset="0"/>
                <a:sym typeface="+mn-ea"/>
              </a:rPr>
              <a:t>0]</a:t>
            </a:r>
            <a:r>
              <a:rPr lang="en-US" altLang="zh-CN" kern="100" baseline="-25000" dirty="0" smtClean="0">
                <a:latin typeface="Times New Roman" panose="02020603050405020304" pitchFamily="18" charset="0"/>
                <a:cs typeface="Times New Roman" panose="02020603050405020304" pitchFamily="18" charset="0"/>
                <a:sym typeface="+mn-ea"/>
              </a:rPr>
              <a:t>10  </a:t>
            </a:r>
            <a:endParaRPr lang="zh-CN" altLang="en-US"/>
          </a:p>
        </p:txBody>
      </p:sp>
      <p:pic>
        <p:nvPicPr>
          <p:cNvPr id="24" name="图片 23"/>
          <p:cNvPicPr/>
          <p:nvPr/>
        </p:nvPicPr>
        <p:blipFill>
          <a:blip r:embed="rId8"/>
          <a:stretch>
            <a:fillRect/>
          </a:stretch>
        </p:blipFill>
        <p:spPr>
          <a:xfrm>
            <a:off x="2778125" y="5230495"/>
            <a:ext cx="1410335" cy="1228090"/>
          </a:xfrm>
          <a:prstGeom prst="rect">
            <a:avLst/>
          </a:prstGeom>
          <a:noFill/>
          <a:ln w="9525">
            <a:noFill/>
          </a:ln>
        </p:spPr>
      </p:pic>
      <p:sp>
        <p:nvSpPr>
          <p:cNvPr id="25" name="文本框 24"/>
          <p:cNvSpPr txBox="1"/>
          <p:nvPr/>
        </p:nvSpPr>
        <p:spPr>
          <a:xfrm>
            <a:off x="4637405" y="6457950"/>
            <a:ext cx="1410970" cy="275590"/>
          </a:xfrm>
          <a:prstGeom prst="rect">
            <a:avLst/>
          </a:prstGeom>
          <a:noFill/>
        </p:spPr>
        <p:txBody>
          <a:bodyPr wrap="none" rtlCol="0" anchor="t">
            <a:spAutoFit/>
          </a:bodyPr>
          <a:lstStyle/>
          <a:p>
            <a:r>
              <a:rPr lang="en-US" altLang="zh-CN" sz="1200">
                <a:sym typeface="+mn-ea"/>
              </a:rPr>
              <a:t> Sxy=63;Gm = 0.5</a:t>
            </a:r>
            <a:endParaRPr lang="zh-CN" altLang="en-US" sz="1200"/>
          </a:p>
        </p:txBody>
      </p:sp>
      <p:sp>
        <p:nvSpPr>
          <p:cNvPr id="26" name="文本框 25"/>
          <p:cNvSpPr txBox="1"/>
          <p:nvPr/>
        </p:nvSpPr>
        <p:spPr>
          <a:xfrm>
            <a:off x="2755265" y="6441440"/>
            <a:ext cx="1283970" cy="275590"/>
          </a:xfrm>
          <a:prstGeom prst="rect">
            <a:avLst/>
          </a:prstGeom>
          <a:noFill/>
        </p:spPr>
        <p:txBody>
          <a:bodyPr wrap="none" rtlCol="0" anchor="t">
            <a:spAutoFit/>
          </a:bodyPr>
          <a:lstStyle/>
          <a:p>
            <a:r>
              <a:rPr lang="en-US" altLang="zh-CN" sz="1200">
                <a:sym typeface="+mn-ea"/>
              </a:rPr>
              <a:t> Sxy=63;Gm = 5</a:t>
            </a:r>
            <a:endParaRPr lang="zh-CN" altLang="en-US" sz="120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图片 399" descr="E:\Chen\work of PHD\Experiment\Strength\simulation results\80-convention shell-hashin\0-90\0层纤维失效.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2085" y="5154295"/>
            <a:ext cx="1699260" cy="1037590"/>
          </a:xfrm>
          <a:prstGeom prst="rect">
            <a:avLst/>
          </a:prstGeom>
          <a:noFill/>
          <a:ln>
            <a:noFill/>
          </a:ln>
        </p:spPr>
      </p:pic>
      <p:pic>
        <p:nvPicPr>
          <p:cNvPr id="400" name="图片 400" descr="E:\Chen\work of PHD\Experiment\Strength\simulation results\80-convention shell-hashin\0-90\90层基体失效.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4715" y="5154295"/>
            <a:ext cx="1534160" cy="1037590"/>
          </a:xfrm>
          <a:prstGeom prst="rect">
            <a:avLst/>
          </a:prstGeom>
          <a:noFill/>
          <a:ln>
            <a:noFill/>
          </a:ln>
        </p:spPr>
      </p:pic>
      <p:pic>
        <p:nvPicPr>
          <p:cNvPr id="401" name="图片 401" descr="E:\Chen\work of PHD\Experiment\Strength\simulation results\60-convention shell-hashin\45\45层基体失效.png"/>
          <p:cNvPicPr/>
          <p:nvPr/>
        </p:nvPicPr>
        <p:blipFill>
          <a:blip r:embed="rId3">
            <a:extLst>
              <a:ext uri="{28A0092B-C50C-407E-A947-70E740481C1C}">
                <a14:useLocalDpi xmlns:a14="http://schemas.microsoft.com/office/drawing/2010/main" val="0"/>
              </a:ext>
            </a:extLst>
          </a:blip>
          <a:srcRect/>
          <a:stretch>
            <a:fillRect/>
          </a:stretch>
        </p:blipFill>
        <p:spPr bwMode="auto">
          <a:xfrm>
            <a:off x="2113280" y="3355340"/>
            <a:ext cx="1656080" cy="1355090"/>
          </a:xfrm>
          <a:prstGeom prst="rect">
            <a:avLst/>
          </a:prstGeom>
          <a:noFill/>
          <a:ln>
            <a:noFill/>
          </a:ln>
        </p:spPr>
      </p:pic>
      <p:pic>
        <p:nvPicPr>
          <p:cNvPr id="402" name="图片 402" descr="E:\Chen\work of PHD\Experiment\Strength\simulation results\60-convention shell-hashin\45\45层纤维失效.png"/>
          <p:cNvPicPr/>
          <p:nvPr/>
        </p:nvPicPr>
        <p:blipFill>
          <a:blip r:embed="rId4">
            <a:extLst>
              <a:ext uri="{28A0092B-C50C-407E-A947-70E740481C1C}">
                <a14:useLocalDpi xmlns:a14="http://schemas.microsoft.com/office/drawing/2010/main" val="0"/>
              </a:ext>
            </a:extLst>
          </a:blip>
          <a:srcRect/>
          <a:stretch>
            <a:fillRect/>
          </a:stretch>
        </p:blipFill>
        <p:spPr bwMode="auto">
          <a:xfrm>
            <a:off x="172085" y="3355340"/>
            <a:ext cx="1828165" cy="1355090"/>
          </a:xfrm>
          <a:prstGeom prst="rect">
            <a:avLst/>
          </a:prstGeom>
          <a:noFill/>
          <a:ln>
            <a:noFill/>
          </a:ln>
        </p:spPr>
      </p:pic>
      <p:pic>
        <p:nvPicPr>
          <p:cNvPr id="2" name="图片 1"/>
          <p:cNvPicPr>
            <a:picLocks noChangeAspect="1"/>
          </p:cNvPicPr>
          <p:nvPr/>
        </p:nvPicPr>
        <p:blipFill>
          <a:blip r:embed="rId5"/>
          <a:stretch>
            <a:fillRect/>
          </a:stretch>
        </p:blipFill>
        <p:spPr>
          <a:xfrm>
            <a:off x="202565" y="1583690"/>
            <a:ext cx="3496310" cy="1397635"/>
          </a:xfrm>
          <a:prstGeom prst="rect">
            <a:avLst/>
          </a:prstGeom>
        </p:spPr>
      </p:pic>
      <p:sp>
        <p:nvSpPr>
          <p:cNvPr id="5" name="文本框 4"/>
          <p:cNvSpPr txBox="1"/>
          <p:nvPr/>
        </p:nvSpPr>
        <p:spPr>
          <a:xfrm>
            <a:off x="202565" y="1215390"/>
            <a:ext cx="236093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Ply-Discount method</a:t>
            </a:r>
            <a:r>
              <a:rPr lang="zh-CN" altLang="en-US" dirty="0" smtClean="0">
                <a:latin typeface="Times New Roman" panose="02020603050405020304" pitchFamily="18" charset="0"/>
                <a:cs typeface="Times New Roman" panose="02020603050405020304" pitchFamily="18" charset="0"/>
                <a:sym typeface="+mn-ea"/>
              </a:rPr>
              <a:t>：</a:t>
            </a:r>
            <a:endParaRPr lang="zh-CN" altLang="en-US"/>
          </a:p>
        </p:txBody>
      </p:sp>
      <p:cxnSp>
        <p:nvCxnSpPr>
          <p:cNvPr id="26" name="直接连接符 25"/>
          <p:cNvCxnSpPr/>
          <p:nvPr/>
        </p:nvCxnSpPr>
        <p:spPr>
          <a:xfrm flipH="1">
            <a:off x="3923665" y="1133475"/>
            <a:ext cx="26670" cy="5751830"/>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6" name="文本框 5"/>
          <p:cNvSpPr txBox="1"/>
          <p:nvPr/>
        </p:nvSpPr>
        <p:spPr>
          <a:xfrm>
            <a:off x="4010025" y="1215390"/>
            <a:ext cx="167513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CDM method</a:t>
            </a:r>
            <a:r>
              <a:rPr lang="zh-CN" altLang="en-US" dirty="0" smtClean="0">
                <a:latin typeface="Times New Roman" panose="02020603050405020304" pitchFamily="18" charset="0"/>
                <a:cs typeface="Times New Roman" panose="02020603050405020304" pitchFamily="18" charset="0"/>
                <a:sym typeface="+mn-ea"/>
              </a:rPr>
              <a:t>：</a:t>
            </a:r>
            <a:endParaRPr lang="zh-CN" altLang="en-US"/>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3425" y="1605915"/>
            <a:ext cx="1552575" cy="1374775"/>
          </a:xfrm>
          <a:prstGeom prst="rect">
            <a:avLst/>
          </a:prstGeom>
        </p:spPr>
      </p:pic>
      <p:pic>
        <p:nvPicPr>
          <p:cNvPr id="9" name="图片 8"/>
          <p:cNvPicPr>
            <a:picLocks noChangeAspect="1"/>
          </p:cNvPicPr>
          <p:nvPr/>
        </p:nvPicPr>
        <p:blipFill>
          <a:blip r:embed="rId7"/>
          <a:stretch>
            <a:fillRect/>
          </a:stretch>
        </p:blipFill>
        <p:spPr>
          <a:xfrm>
            <a:off x="4133850" y="1605280"/>
            <a:ext cx="1551305" cy="1376045"/>
          </a:xfrm>
          <a:prstGeom prst="rect">
            <a:avLst/>
          </a:prstGeom>
        </p:spPr>
      </p:pic>
      <p:pic>
        <p:nvPicPr>
          <p:cNvPr id="12" name="图片 11" descr="m_failure5"/>
          <p:cNvPicPr>
            <a:picLocks noChangeAspect="1"/>
          </p:cNvPicPr>
          <p:nvPr/>
        </p:nvPicPr>
        <p:blipFill>
          <a:blip r:embed="rId8"/>
          <a:stretch>
            <a:fillRect/>
          </a:stretch>
        </p:blipFill>
        <p:spPr>
          <a:xfrm>
            <a:off x="5825490" y="3355340"/>
            <a:ext cx="1541780" cy="1372235"/>
          </a:xfrm>
          <a:prstGeom prst="rect">
            <a:avLst/>
          </a:prstGeom>
        </p:spPr>
      </p:pic>
      <p:pic>
        <p:nvPicPr>
          <p:cNvPr id="13" name="图片 12" descr="m_failure2"/>
          <p:cNvPicPr>
            <a:picLocks noChangeAspect="1"/>
          </p:cNvPicPr>
          <p:nvPr/>
        </p:nvPicPr>
        <p:blipFill>
          <a:blip r:embed="rId9"/>
          <a:stretch>
            <a:fillRect/>
          </a:stretch>
        </p:blipFill>
        <p:spPr>
          <a:xfrm>
            <a:off x="4133850" y="3355340"/>
            <a:ext cx="1550670" cy="1372870"/>
          </a:xfrm>
          <a:prstGeom prst="rect">
            <a:avLst/>
          </a:prstGeom>
        </p:spPr>
      </p:pic>
      <p:pic>
        <p:nvPicPr>
          <p:cNvPr id="15" name="图片 14" descr="90ply_m-failure2"/>
          <p:cNvPicPr>
            <a:picLocks noChangeAspect="1"/>
          </p:cNvPicPr>
          <p:nvPr/>
        </p:nvPicPr>
        <p:blipFill>
          <a:blip r:embed="rId10"/>
          <a:stretch>
            <a:fillRect/>
          </a:stretch>
        </p:blipFill>
        <p:spPr>
          <a:xfrm>
            <a:off x="5947410" y="5134610"/>
            <a:ext cx="1418590" cy="1258570"/>
          </a:xfrm>
          <a:prstGeom prst="rect">
            <a:avLst/>
          </a:prstGeom>
        </p:spPr>
      </p:pic>
      <p:pic>
        <p:nvPicPr>
          <p:cNvPr id="20" name="图片 19" descr="0ply_f-failure2"/>
          <p:cNvPicPr>
            <a:picLocks noChangeAspect="1"/>
          </p:cNvPicPr>
          <p:nvPr/>
        </p:nvPicPr>
        <p:blipFill>
          <a:blip r:embed="rId11"/>
          <a:stretch>
            <a:fillRect/>
          </a:stretch>
        </p:blipFill>
        <p:spPr>
          <a:xfrm>
            <a:off x="4226560" y="5118735"/>
            <a:ext cx="1457960" cy="1290320"/>
          </a:xfrm>
          <a:prstGeom prst="rect">
            <a:avLst/>
          </a:prstGeom>
        </p:spPr>
      </p:pic>
      <p:sp>
        <p:nvSpPr>
          <p:cNvPr id="21" name="文本框 20"/>
          <p:cNvSpPr txBox="1"/>
          <p:nvPr/>
        </p:nvSpPr>
        <p:spPr>
          <a:xfrm>
            <a:off x="462280" y="417195"/>
            <a:ext cx="6754495" cy="89154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400" dirty="0" smtClean="0">
                <a:latin typeface="Times New Roman" panose="02020603050405020304" pitchFamily="18" charset="0"/>
                <a:cs typeface="Times New Roman" panose="02020603050405020304" pitchFamily="18" charset="0"/>
                <a:sym typeface="+mn-ea"/>
              </a:rPr>
              <a:t>Compare with Ply-Discount method</a:t>
            </a:r>
            <a:endParaRPr lang="zh-CN" altLang="en-US" sz="2400" dirty="0" smtClean="0">
              <a:latin typeface="Times New Roman" panose="02020603050405020304" pitchFamily="18" charset="0"/>
              <a:cs typeface="Times New Roman" panose="02020603050405020304" pitchFamily="18" charset="0"/>
            </a:endParaRPr>
          </a:p>
          <a:p>
            <a:pPr>
              <a:buFont typeface="+mj-lt"/>
              <a:buNone/>
            </a:pPr>
            <a:endParaRPr lang="zh-CN" altLang="en-US" sz="2400" dirty="0">
              <a:solidFill>
                <a:srgbClr val="000000"/>
              </a:solidFill>
              <a:latin typeface="Times New Roman" panose="02020603050405020304" pitchFamily="18" charset="0"/>
            </a:endParaRPr>
          </a:p>
        </p:txBody>
      </p:sp>
      <p:sp>
        <p:nvSpPr>
          <p:cNvPr id="22" name="文本框 21"/>
          <p:cNvSpPr txBox="1"/>
          <p:nvPr/>
        </p:nvSpPr>
        <p:spPr>
          <a:xfrm>
            <a:off x="7573645" y="2093595"/>
            <a:ext cx="699135" cy="39878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7573645" y="5564505"/>
            <a:ext cx="115125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7573392" y="3842239"/>
            <a:ext cx="1037843" cy="398780"/>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altLang="zh-CN" sz="2000" kern="100" dirty="0">
              <a:latin typeface="Times New Roman" panose="02020603050405020304" pitchFamily="18" charset="0"/>
              <a:cs typeface="Times New Roman" panose="02020603050405020304" pitchFamily="18" charset="0"/>
            </a:endParaRPr>
          </a:p>
        </p:txBody>
      </p:sp>
      <p:cxnSp>
        <p:nvCxnSpPr>
          <p:cNvPr id="24" name="直接连接符 23"/>
          <p:cNvCxnSpPr/>
          <p:nvPr/>
        </p:nvCxnSpPr>
        <p:spPr>
          <a:xfrm flipH="1">
            <a:off x="-61653" y="313718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5" name="直接连接符 24"/>
          <p:cNvCxnSpPr/>
          <p:nvPr/>
        </p:nvCxnSpPr>
        <p:spPr>
          <a:xfrm flipH="1">
            <a:off x="-61653" y="4931059"/>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endParaRPr lang="en-US" alt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760" y="4210685"/>
            <a:ext cx="3217545" cy="2358390"/>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0090" y="4210685"/>
            <a:ext cx="3486785" cy="2553970"/>
          </a:xfrm>
          <a:prstGeom prst="rect">
            <a:avLst/>
          </a:prstGeom>
        </p:spPr>
      </p:pic>
      <p:graphicFrame>
        <p:nvGraphicFramePr>
          <p:cNvPr id="17" name="表格 16"/>
          <p:cNvGraphicFramePr>
            <a:graphicFrameLocks noGrp="1"/>
          </p:cNvGraphicFramePr>
          <p:nvPr/>
        </p:nvGraphicFramePr>
        <p:xfrm>
          <a:off x="586105" y="1306195"/>
          <a:ext cx="7847330" cy="2357120"/>
        </p:xfrm>
        <a:graphic>
          <a:graphicData uri="http://schemas.openxmlformats.org/drawingml/2006/table">
            <a:tbl>
              <a:tblPr firstRow="1" firstCol="1" bandRow="1">
                <a:tableStyleId>{5C22544A-7EE6-4342-B048-85BDC9FD1C3A}</a:tableStyleId>
              </a:tblPr>
              <a:tblGrid>
                <a:gridCol w="1212850"/>
                <a:gridCol w="717550"/>
                <a:gridCol w="560070"/>
                <a:gridCol w="799465"/>
                <a:gridCol w="800100"/>
                <a:gridCol w="639445"/>
                <a:gridCol w="878840"/>
                <a:gridCol w="720725"/>
                <a:gridCol w="711200"/>
                <a:gridCol w="807085"/>
              </a:tblGrid>
              <a:tr h="213995">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cPr/>
                </a:tc>
                <a:tc hMerge="1">
                  <a:tcPr/>
                </a:tc>
                <a:tc hMerge="1">
                  <a:tcPr/>
                </a:tc>
                <a:tc hMerge="1">
                  <a:tcPr/>
                </a:tc>
                <a:tc hMerge="1">
                  <a:tcPr/>
                </a:tc>
                <a:tc hMerge="1">
                  <a:tcPr/>
                </a:tc>
                <a:tc hMerge="1">
                  <a:tcPr/>
                </a:tc>
                <a:tc hMerge="1">
                  <a:tcPr/>
                </a:tc>
              </a:tr>
              <a:tr h="304800">
                <a:tc v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cPr/>
                </a:tc>
                <a:tc hMerge="1">
                  <a:tcPr/>
                </a:tc>
              </a:tr>
              <a:tr h="659765">
                <a:tc vMerge="1">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ply-discount</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CDM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ply-discount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CDM</a:t>
                      </a:r>
                      <a:endParaRPr lang="en-US"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ply-discount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CDM</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3065">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dirty="0" smtClean="0">
                          <a:latin typeface="Times New Roman" panose="02020603050405020304" pitchFamily="18" charset="0"/>
                          <a:ea typeface="华文中宋" panose="02010600040101010101" charset="-122"/>
                          <a:cs typeface="Calibri" panose="020F0502020204030204" charset="0"/>
                          <a:sym typeface="+mn-ea"/>
                        </a:rPr>
                        <a:t>0.7%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11.7%</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rPr>
                        <a:t>36.5%</a:t>
                      </a:r>
                      <a:endPar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243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rPr>
                        <a:t>4.4%</a:t>
                      </a:r>
                      <a:endPar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rPr>
                        <a:t>2.1%</a:t>
                      </a:r>
                      <a:endPar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rPr>
                        <a:t>7.9%</a:t>
                      </a:r>
                      <a:endPar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3065">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857885" y="3794125"/>
            <a:ext cx="1278255" cy="337185"/>
          </a:xfrm>
          <a:prstGeom prst="rect">
            <a:avLst/>
          </a:prstGeom>
          <a:solidFill>
            <a:schemeClr val="accent1">
              <a:lumMod val="60000"/>
              <a:lumOff val="40000"/>
            </a:schemeClr>
          </a:solidFill>
        </p:spPr>
        <p:txBody>
          <a:bodyPr wrap="square">
            <a:spAutoFit/>
          </a:bodyPr>
          <a:lstStyle/>
          <a:p>
            <a:r>
              <a:rPr lang="en-US" altLang="zh-CN" sz="1600" dirty="0" smtClean="0">
                <a:latin typeface="Times New Roman" panose="02020603050405020304" pitchFamily="18" charset="0"/>
                <a:cs typeface="Times New Roman" panose="02020603050405020304" pitchFamily="18" charset="0"/>
                <a:sym typeface="+mn-ea"/>
              </a:rPr>
              <a:t>Ply-Discount</a:t>
            </a:r>
            <a:endParaRPr lang="zh-CN" altLang="en-US" sz="1600" dirty="0"/>
          </a:p>
        </p:txBody>
      </p:sp>
      <p:sp>
        <p:nvSpPr>
          <p:cNvPr id="19" name="矩形 18"/>
          <p:cNvSpPr/>
          <p:nvPr/>
        </p:nvSpPr>
        <p:spPr>
          <a:xfrm>
            <a:off x="6951345" y="3794125"/>
            <a:ext cx="1184910" cy="33718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2" name="矩形 1"/>
          <p:cNvSpPr/>
          <p:nvPr/>
        </p:nvSpPr>
        <p:spPr>
          <a:xfrm>
            <a:off x="4045585" y="3794125"/>
            <a:ext cx="696595" cy="337185"/>
          </a:xfrm>
          <a:prstGeom prst="rect">
            <a:avLst/>
          </a:prstGeom>
          <a:solidFill>
            <a:schemeClr val="accent1">
              <a:lumMod val="60000"/>
              <a:lumOff val="40000"/>
            </a:schemeClr>
          </a:solidFill>
        </p:spPr>
        <p:txBody>
          <a:bodyPr wrap="square">
            <a:spAutoFit/>
          </a:bodyPr>
          <a:lstStyle/>
          <a:p>
            <a:r>
              <a:rPr lang="en-US" altLang="zh-CN" sz="1600" dirty="0"/>
              <a:t>CDM</a:t>
            </a:r>
            <a:endParaRPr lang="en-US" altLang="zh-CN" sz="1600" dirty="0"/>
          </a:p>
        </p:txBody>
      </p:sp>
      <p:sp>
        <p:nvSpPr>
          <p:cNvPr id="21" name="文本框 20"/>
          <p:cNvSpPr txBox="1"/>
          <p:nvPr/>
        </p:nvSpPr>
        <p:spPr>
          <a:xfrm>
            <a:off x="462280" y="417195"/>
            <a:ext cx="6754495" cy="89154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400" dirty="0" smtClean="0">
                <a:latin typeface="Times New Roman" panose="02020603050405020304" pitchFamily="18" charset="0"/>
                <a:cs typeface="Times New Roman" panose="02020603050405020304" pitchFamily="18" charset="0"/>
                <a:sym typeface="+mn-ea"/>
              </a:rPr>
              <a:t>Compare with Ply-Discount method</a:t>
            </a:r>
            <a:endParaRPr lang="zh-CN" altLang="en-US" sz="2400" dirty="0" smtClean="0">
              <a:latin typeface="Times New Roman" panose="02020603050405020304" pitchFamily="18" charset="0"/>
              <a:cs typeface="Times New Roman" panose="02020603050405020304" pitchFamily="18" charset="0"/>
            </a:endParaRPr>
          </a:p>
          <a:p>
            <a:pPr>
              <a:buFont typeface="+mj-lt"/>
              <a:buNone/>
            </a:pPr>
            <a:endParaRPr lang="zh-CN" altLang="en-US" sz="2400" dirty="0">
              <a:solidFill>
                <a:srgbClr val="000000"/>
              </a:solidFill>
              <a:latin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880995" y="4210685"/>
            <a:ext cx="2990850" cy="2636520"/>
          </a:xfrm>
          <a:prstGeom prst="rect">
            <a:avLst/>
          </a:prstGeo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62280" y="417195"/>
            <a:ext cx="6754495" cy="52197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228090" y="1282700"/>
            <a:ext cx="6181725" cy="3256915"/>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sp>
        <p:nvSpPr>
          <p:cNvPr id="12290" name="Text Box 2"/>
          <p:cNvSpPr txBox="1">
            <a:spLocks noChangeArrowheads="1"/>
          </p:cNvSpPr>
          <p:nvPr/>
        </p:nvSpPr>
        <p:spPr bwMode="auto">
          <a:xfrm>
            <a:off x="611505" y="158242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en-US" altLang="zh-CN" sz="2000" b="1" smtClean="0">
                <a:solidFill>
                  <a:srgbClr val="000000"/>
                </a:solidFill>
              </a:rPr>
              <a:t>stress concentration factor</a:t>
            </a:r>
            <a:r>
              <a:rPr lang="zh-CN" altLang="en-US" sz="2000" b="1" smtClean="0">
                <a:solidFill>
                  <a:srgbClr val="000000"/>
                </a:solidFill>
              </a:rPr>
              <a:t>：</a:t>
            </a:r>
            <a:endParaRPr lang="zh-CN" altLang="en-US" sz="2000" b="1" smtClean="0">
              <a:solidFill>
                <a:srgbClr val="000000"/>
              </a:solidFill>
            </a:endParaRPr>
          </a:p>
        </p:txBody>
      </p:sp>
      <p:sp>
        <p:nvSpPr>
          <p:cNvPr id="2" name="Text Box 2"/>
          <p:cNvSpPr txBox="1">
            <a:spLocks noChangeArrowheads="1"/>
          </p:cNvSpPr>
          <p:nvPr/>
        </p:nvSpPr>
        <p:spPr bwMode="auto">
          <a:xfrm>
            <a:off x="611505" y="237998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en-US" altLang="zh-CN" sz="2000" b="1" smtClean="0">
                <a:solidFill>
                  <a:srgbClr val="000000"/>
                </a:solidFill>
              </a:rPr>
              <a:t>bulking and failure</a:t>
            </a:r>
            <a:r>
              <a:rPr lang="zh-CN" altLang="en-US" sz="2000" b="1" smtClean="0">
                <a:solidFill>
                  <a:srgbClr val="000000"/>
                </a:solidFill>
              </a:rPr>
              <a:t>： </a:t>
            </a:r>
            <a:endParaRPr lang="zh-CN" altLang="en-US" sz="2000" b="1" smtClean="0">
              <a:solidFill>
                <a:srgbClr val="000000"/>
              </a:solidFill>
            </a:endParaRPr>
          </a:p>
        </p:txBody>
      </p:sp>
      <p:sp>
        <p:nvSpPr>
          <p:cNvPr id="3" name="Text Box 2"/>
          <p:cNvSpPr txBox="1">
            <a:spLocks noChangeArrowheads="1"/>
          </p:cNvSpPr>
          <p:nvPr/>
        </p:nvSpPr>
        <p:spPr bwMode="auto">
          <a:xfrm>
            <a:off x="611505" y="322961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zh-CN" altLang="en-US" sz="2000" b="1" smtClean="0">
                <a:solidFill>
                  <a:srgbClr val="000000"/>
                </a:solidFill>
              </a:rPr>
              <a:t>cohesive element </a:t>
            </a:r>
            <a:endParaRPr lang="zh-CN" altLang="en-US" sz="2000" b="1" smtClean="0">
              <a:solidFill>
                <a:srgbClr val="000000"/>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346" name="" r:id="rId1" imgW="2540000" imgH="1143000" progId="Equation.KSEE3">
                  <p:embed/>
                </p:oleObj>
              </mc:Choice>
              <mc:Fallback>
                <p:oleObj name="" r:id="rId1" imgW="2540000" imgH="1143000" progId="Equation.KSEE3">
                  <p:embed/>
                  <p:pic>
                    <p:nvPicPr>
                      <p:cNvPr id="0" name="图片 1024"/>
                      <p:cNvPicPr/>
                      <p:nvPr/>
                    </p:nvPicPr>
                    <p:blipFill>
                      <a:blip r:embed="rId2"/>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347" name="" r:id="rId3" imgW="3035300" imgH="1371600" progId="Equation.KSEE3">
                  <p:embed/>
                </p:oleObj>
              </mc:Choice>
              <mc:Fallback>
                <p:oleObj name="" r:id="rId3" imgW="3035300" imgH="1371600" progId="Equation.KSEE3">
                  <p:embed/>
                  <p:pic>
                    <p:nvPicPr>
                      <p:cNvPr id="0" name="图片 1025"/>
                      <p:cNvPicPr/>
                      <p:nvPr/>
                    </p:nvPicPr>
                    <p:blipFill>
                      <a:blip r:embed="rId4"/>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348" name="" r:id="rId5" imgW="1841500" imgH="393700" progId="Equation.KSEE3">
                  <p:embed/>
                </p:oleObj>
              </mc:Choice>
              <mc:Fallback>
                <p:oleObj name="" r:id="rId5" imgW="1841500" imgH="393700" progId="Equation.KSEE3">
                  <p:embed/>
                  <p:pic>
                    <p:nvPicPr>
                      <p:cNvPr id="0" name="图片 2048"/>
                      <p:cNvPicPr/>
                      <p:nvPr/>
                    </p:nvPicPr>
                    <p:blipFill>
                      <a:blip r:embed="rId6"/>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endParaRPr lang="zh-CN" altLang="en-US" sz="1400">
              <a:latin typeface="Times New Roman" panose="02020603050405020304" pitchFamily="18" charset="0"/>
            </a:endParaRP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endParaRPr lang="zh-CN" altLang="en-US" sz="1200">
              <a:latin typeface="Times New Roman" panose="02020603050405020304" pitchFamily="18" charset="0"/>
            </a:endParaRP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endParaRPr lang="zh-CN" altLang="zh-CN" sz="1200">
              <a:latin typeface="Times New Roman" panose="02020603050405020304" pitchFamily="18" charset="0"/>
            </a:endParaRPr>
          </a:p>
        </p:txBody>
      </p:sp>
      <p:pic>
        <p:nvPicPr>
          <p:cNvPr id="8" name="图片 7"/>
          <p:cNvPicPr>
            <a:picLocks noChangeAspect="1"/>
          </p:cNvPicPr>
          <p:nvPr/>
        </p:nvPicPr>
        <p:blipFill>
          <a:blip r:embed="rId7"/>
          <a:stretch>
            <a:fillRect/>
          </a:stretch>
        </p:blipFill>
        <p:spPr>
          <a:xfrm>
            <a:off x="2054225" y="5297170"/>
            <a:ext cx="4652645" cy="647065"/>
          </a:xfrm>
          <a:prstGeom prst="rect">
            <a:avLst/>
          </a:prstGeom>
        </p:spPr>
      </p:pic>
      <p:pic>
        <p:nvPicPr>
          <p:cNvPr id="10" name="图片 9"/>
          <p:cNvPicPr>
            <a:picLocks noChangeAspect="1"/>
          </p:cNvPicPr>
          <p:nvPr/>
        </p:nvPicPr>
        <p:blipFill>
          <a:blip r:embed="rId8"/>
          <a:stretch>
            <a:fillRect/>
          </a:stretch>
        </p:blipFill>
        <p:spPr>
          <a:xfrm>
            <a:off x="2827655" y="6041390"/>
            <a:ext cx="712470" cy="268605"/>
          </a:xfrm>
          <a:prstGeom prst="rect">
            <a:avLst/>
          </a:prstGeom>
        </p:spPr>
      </p:pic>
      <p:pic>
        <p:nvPicPr>
          <p:cNvPr id="12" name="图片 11"/>
          <p:cNvPicPr>
            <a:picLocks noChangeAspect="1"/>
          </p:cNvPicPr>
          <p:nvPr/>
        </p:nvPicPr>
        <p:blipFill>
          <a:blip r:embed="rId9"/>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endParaRPr lang="en-US" altLang="zh-CN" sz="1400">
              <a:latin typeface="Times New Roman" panose="02020603050405020304" pitchFamily="18" charset="0"/>
            </a:endParaRP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endParaRPr lang="en-US" altLang="zh-CN" sz="1800" b="1" dirty="0" smtClean="0">
              <a:latin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1"/>
          <a:stretch>
            <a:fillRect/>
          </a:stretch>
        </p:blipFill>
        <p:spPr>
          <a:xfrm>
            <a:off x="357159" y="2021821"/>
            <a:ext cx="3474506" cy="3206367"/>
          </a:xfrm>
          <a:prstGeom prst="rect">
            <a:avLst/>
          </a:prstGeom>
        </p:spPr>
      </p:pic>
      <p:pic>
        <p:nvPicPr>
          <p:cNvPr id="45" name="图片 11"/>
          <p:cNvPicPr>
            <a:picLocks noChangeAspect="1"/>
          </p:cNvPicPr>
          <p:nvPr/>
        </p:nvPicPr>
        <p:blipFill>
          <a:blip r:embed="rId2"/>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3"/>
          <a:stretch>
            <a:fillRect/>
          </a:stretch>
        </p:blipFill>
        <p:spPr>
          <a:xfrm>
            <a:off x="4649534" y="3606443"/>
            <a:ext cx="1696720" cy="878205"/>
          </a:xfrm>
          <a:prstGeom prst="rect">
            <a:avLst/>
          </a:prstGeom>
        </p:spPr>
      </p:pic>
      <p:pic>
        <p:nvPicPr>
          <p:cNvPr id="48" name="图片 47"/>
          <p:cNvPicPr>
            <a:picLocks noChangeAspect="1"/>
          </p:cNvPicPr>
          <p:nvPr/>
        </p:nvPicPr>
        <p:blipFill>
          <a:blip r:embed="rId4"/>
          <a:stretch>
            <a:fillRect/>
          </a:stretch>
        </p:blipFill>
        <p:spPr>
          <a:xfrm>
            <a:off x="6655276" y="3570372"/>
            <a:ext cx="930275" cy="494665"/>
          </a:xfrm>
          <a:prstGeom prst="rect">
            <a:avLst/>
          </a:prstGeom>
        </p:spPr>
      </p:pic>
      <p:pic>
        <p:nvPicPr>
          <p:cNvPr id="49" name="图片 48"/>
          <p:cNvPicPr>
            <a:picLocks noChangeAspect="1"/>
          </p:cNvPicPr>
          <p:nvPr/>
        </p:nvPicPr>
        <p:blipFill>
          <a:blip r:embed="rId5"/>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53" name="图片 52"/>
          <p:cNvPicPr>
            <a:picLocks noChangeAspect="1"/>
          </p:cNvPicPr>
          <p:nvPr/>
        </p:nvPicPr>
        <p:blipFill>
          <a:blip r:embed="rId6"/>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370" name="" r:id="rId1" imgW="1905000" imgH="457200" progId="Equation.KSEE3">
                  <p:embed/>
                </p:oleObj>
              </mc:Choice>
              <mc:Fallback>
                <p:oleObj name="" r:id="rId1" imgW="1905000" imgH="457200" progId="Equation.KSEE3">
                  <p:embed/>
                  <p:pic>
                    <p:nvPicPr>
                      <p:cNvPr id="0" name="图片 1024"/>
                      <p:cNvPicPr/>
                      <p:nvPr/>
                    </p:nvPicPr>
                    <p:blipFill>
                      <a:blip r:embed="rId2"/>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371" name="" r:id="rId3" imgW="2908300" imgH="939800" progId="Equation.KSEE3">
                  <p:embed/>
                </p:oleObj>
              </mc:Choice>
              <mc:Fallback>
                <p:oleObj name="" r:id="rId3" imgW="2908300" imgH="939800" progId="Equation.KSEE3">
                  <p:embed/>
                  <p:pic>
                    <p:nvPicPr>
                      <p:cNvPr id="0" name="图片 1024"/>
                      <p:cNvPicPr/>
                      <p:nvPr/>
                    </p:nvPicPr>
                    <p:blipFill>
                      <a:blip r:embed="rId4"/>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endParaRPr lang="en-US" altLang="zh-CN"/>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372" name="" r:id="rId5" imgW="2311400" imgH="889000" progId="Equation.KSEE3">
                  <p:embed/>
                </p:oleObj>
              </mc:Choice>
              <mc:Fallback>
                <p:oleObj name="" r:id="rId5" imgW="2311400" imgH="889000" progId="Equation.KSEE3">
                  <p:embed/>
                  <p:pic>
                    <p:nvPicPr>
                      <p:cNvPr id="0" name="图片 2048"/>
                      <p:cNvPicPr/>
                      <p:nvPr/>
                    </p:nvPicPr>
                    <p:blipFill>
                      <a:blip r:embed="rId6"/>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7"/>
          <a:stretch>
            <a:fillRect/>
          </a:stretch>
        </p:blipFill>
        <p:spPr>
          <a:xfrm>
            <a:off x="110490" y="5033010"/>
            <a:ext cx="4537075" cy="1567815"/>
          </a:xfrm>
          <a:prstGeom prst="rect">
            <a:avLst/>
          </a:prstGeom>
        </p:spPr>
      </p:pic>
      <p:pic>
        <p:nvPicPr>
          <p:cNvPr id="43" name="图片 42"/>
          <p:cNvPicPr>
            <a:picLocks noChangeAspect="1"/>
          </p:cNvPicPr>
          <p:nvPr/>
        </p:nvPicPr>
        <p:blipFill>
          <a:blip r:embed="rId8"/>
          <a:stretch>
            <a:fillRect/>
          </a:stretch>
        </p:blipFill>
        <p:spPr>
          <a:xfrm>
            <a:off x="495935" y="1704975"/>
            <a:ext cx="1894840" cy="1082040"/>
          </a:xfrm>
          <a:prstGeom prst="rect">
            <a:avLst/>
          </a:prstGeom>
        </p:spPr>
      </p:pic>
      <p:pic>
        <p:nvPicPr>
          <p:cNvPr id="44" name="图片 43"/>
          <p:cNvPicPr>
            <a:picLocks noChangeAspect="1"/>
          </p:cNvPicPr>
          <p:nvPr/>
        </p:nvPicPr>
        <p:blipFill>
          <a:blip r:embed="rId9"/>
          <a:stretch>
            <a:fillRect/>
          </a:stretch>
        </p:blipFill>
        <p:spPr>
          <a:xfrm>
            <a:off x="2842895" y="1636395"/>
            <a:ext cx="1159510" cy="694055"/>
          </a:xfrm>
          <a:prstGeom prst="rect">
            <a:avLst/>
          </a:prstGeom>
        </p:spPr>
      </p:pic>
      <p:pic>
        <p:nvPicPr>
          <p:cNvPr id="45" name="图片 44"/>
          <p:cNvPicPr>
            <a:picLocks noChangeAspect="1"/>
          </p:cNvPicPr>
          <p:nvPr/>
        </p:nvPicPr>
        <p:blipFill>
          <a:blip r:embed="rId10"/>
          <a:stretch>
            <a:fillRect/>
          </a:stretch>
        </p:blipFill>
        <p:spPr>
          <a:xfrm>
            <a:off x="2782570" y="2330450"/>
            <a:ext cx="1280160" cy="688340"/>
          </a:xfrm>
          <a:prstGeom prst="rect">
            <a:avLst/>
          </a:prstGeom>
        </p:spPr>
      </p:pic>
      <p:pic>
        <p:nvPicPr>
          <p:cNvPr id="46" name="图片 45"/>
          <p:cNvPicPr>
            <a:picLocks noChangeAspect="1"/>
          </p:cNvPicPr>
          <p:nvPr/>
        </p:nvPicPr>
        <p:blipFill>
          <a:blip r:embed="rId11"/>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endParaRPr lang="zh-CN" altLang="en-US" dirty="0"/>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endParaRPr lang="zh-CN" altLang="en-US" sz="1800" dirty="0">
                        <a:solidFill>
                          <a:schemeClr val="tx1"/>
                        </a:solidFill>
                        <a:sym typeface="+mn-ea"/>
                      </a:endParaRP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endParaRPr lang="zh-CN" altLang="en-US" sz="1800">
                        <a:solidFill>
                          <a:schemeClr val="tx1"/>
                        </a:solidFill>
                        <a:sym typeface="+mn-ea"/>
                      </a:endParaRP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endParaRPr lang="zh-CN" altLang="en-US" sz="1400" dirty="0">
                        <a:sym typeface="+mn-ea"/>
                      </a:endParaRP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endParaRPr lang="zh-CN" altLang="en-US" sz="1400"/>
                    </a:p>
                  </a:txBody>
                  <a:tcPr>
                    <a:solidFill>
                      <a:schemeClr val="tx2">
                        <a:lumMod val="40000"/>
                        <a:lumOff val="60000"/>
                      </a:schemeClr>
                    </a:solidFill>
                  </a:tcPr>
                </a:tc>
              </a:tr>
              <a:tr h="1104265">
                <a:tc>
                  <a:txBody>
                    <a:bodyPr/>
                    <a:lstStyle/>
                    <a:p>
                      <a:pPr algn="l">
                        <a:buNone/>
                      </a:pPr>
                      <a:r>
                        <a:rPr lang="zh-CN" altLang="en-US" sz="1400"/>
                        <a:t>折减系数的不确定</a:t>
                      </a:r>
                      <a:endParaRPr lang="zh-CN" altLang="en-US" sz="1400"/>
                    </a:p>
                  </a:txBody>
                  <a:tcPr>
                    <a:solidFill>
                      <a:schemeClr val="tx2">
                        <a:lumMod val="40000"/>
                        <a:lumOff val="60000"/>
                      </a:schemeClr>
                    </a:solidFill>
                  </a:tcPr>
                </a:tc>
                <a:tc>
                  <a:txBody>
                    <a:bodyPr/>
                    <a:lstStyle/>
                    <a:p>
                      <a:pPr algn="l">
                        <a:buNone/>
                      </a:pPr>
                      <a:r>
                        <a:rPr lang="zh-CN" altLang="en-US" sz="1400"/>
                        <a:t>所有使用参数均可测量得到</a:t>
                      </a:r>
                      <a:endParaRPr lang="zh-CN" altLang="en-US" sz="1400"/>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endParaRPr lang="zh-CN" altLang="en-US" sz="1400">
                        <a:sym typeface="+mn-ea"/>
                      </a:endParaRP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endParaRPr lang="zh-CN" altLang="en-US" sz="1400" dirty="0">
                        <a:sym typeface="+mn-ea"/>
                      </a:endParaRP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2"/>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endParaRPr lang="en-US" altLang="zh-CN" sz="10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1"/>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2"/>
          <a:stretch>
            <a:fillRect/>
          </a:stretch>
        </p:blipFill>
        <p:spPr>
          <a:xfrm>
            <a:off x="356934" y="1904643"/>
            <a:ext cx="1696720" cy="878205"/>
          </a:xfrm>
          <a:prstGeom prst="rect">
            <a:avLst/>
          </a:prstGeom>
        </p:spPr>
      </p:pic>
      <p:pic>
        <p:nvPicPr>
          <p:cNvPr id="38" name="图片 37"/>
          <p:cNvPicPr>
            <a:picLocks noChangeAspect="1"/>
          </p:cNvPicPr>
          <p:nvPr/>
        </p:nvPicPr>
        <p:blipFill>
          <a:blip r:embed="rId3"/>
          <a:stretch>
            <a:fillRect/>
          </a:stretch>
        </p:blipFill>
        <p:spPr>
          <a:xfrm>
            <a:off x="2649061" y="1904132"/>
            <a:ext cx="930275" cy="494665"/>
          </a:xfrm>
          <a:prstGeom prst="rect">
            <a:avLst/>
          </a:prstGeom>
        </p:spPr>
      </p:pic>
      <p:pic>
        <p:nvPicPr>
          <p:cNvPr id="39" name="图片 38"/>
          <p:cNvPicPr>
            <a:picLocks noChangeAspect="1"/>
          </p:cNvPicPr>
          <p:nvPr/>
        </p:nvPicPr>
        <p:blipFill>
          <a:blip r:embed="rId4"/>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6" name="图片 5"/>
          <p:cNvPicPr>
            <a:picLocks noChangeAspect="1"/>
          </p:cNvPicPr>
          <p:nvPr/>
        </p:nvPicPr>
        <p:blipFill>
          <a:blip r:embed="rId5"/>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endParaRPr lang="zh-CN" altLang="en-US" sz="1000" dirty="0"/>
          </a:p>
          <a:p>
            <a:r>
              <a:rPr lang="zh-CN" altLang="en-US" sz="1000" dirty="0"/>
              <a:t>Reinforced Cutout Based on CDM</a:t>
            </a:r>
            <a:endParaRPr lang="zh-CN" altLang="en-US" sz="1000" dirty="0"/>
          </a:p>
          <a:p>
            <a:r>
              <a:rPr lang="zh-CN" altLang="en-US" sz="1000" dirty="0"/>
              <a:t>Wang Wenzhi，Wan Xiaopeng，Yao Liaojun</a:t>
            </a:r>
            <a:endParaRPr lang="zh-CN" altLang="en-US" sz="1000" dirty="0"/>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6"/>
          <a:stretch>
            <a:fillRect/>
          </a:stretch>
        </p:blipFill>
        <p:spPr>
          <a:xfrm>
            <a:off x="5011420" y="4476750"/>
            <a:ext cx="1929765" cy="1710690"/>
          </a:xfrm>
          <a:prstGeom prst="rect">
            <a:avLst/>
          </a:prstGeom>
        </p:spPr>
      </p:pic>
      <p:pic>
        <p:nvPicPr>
          <p:cNvPr id="13" name="图片 12"/>
          <p:cNvPicPr>
            <a:picLocks noChangeAspect="1"/>
          </p:cNvPicPr>
          <p:nvPr/>
        </p:nvPicPr>
        <p:blipFill>
          <a:blip r:embed="rId7"/>
          <a:stretch>
            <a:fillRect/>
          </a:stretch>
        </p:blipFill>
        <p:spPr>
          <a:xfrm>
            <a:off x="4446905" y="1884680"/>
            <a:ext cx="3345815" cy="534670"/>
          </a:xfrm>
          <a:prstGeom prst="rect">
            <a:avLst/>
          </a:prstGeom>
        </p:spPr>
      </p:pic>
      <p:pic>
        <p:nvPicPr>
          <p:cNvPr id="21" name="图片 20"/>
          <p:cNvPicPr>
            <a:picLocks noChangeAspect="1"/>
          </p:cNvPicPr>
          <p:nvPr/>
        </p:nvPicPr>
        <p:blipFill>
          <a:blip r:embed="rId8"/>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9"/>
          <a:stretch>
            <a:fillRect/>
          </a:stretch>
        </p:blipFill>
        <p:spPr>
          <a:xfrm>
            <a:off x="4217035" y="3148330"/>
            <a:ext cx="2416175" cy="1318260"/>
          </a:xfrm>
          <a:prstGeom prst="rect">
            <a:avLst/>
          </a:prstGeom>
        </p:spPr>
      </p:pic>
      <p:pic>
        <p:nvPicPr>
          <p:cNvPr id="31" name="图片 30"/>
          <p:cNvPicPr>
            <a:picLocks noChangeAspect="1"/>
          </p:cNvPicPr>
          <p:nvPr/>
        </p:nvPicPr>
        <p:blipFill>
          <a:blip r:embed="rId10"/>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endParaRPr lang="zh-CN" altLang="en-US" sz="100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13137</Words>
  <Application>WPS 演示</Application>
  <PresentationFormat>全屏显示(4:3)</PresentationFormat>
  <Paragraphs>1305</Paragraphs>
  <Slides>32</Slides>
  <Notes>33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21</vt:i4>
      </vt:variant>
      <vt:variant>
        <vt:lpstr>幻灯片标题</vt:lpstr>
      </vt:variant>
      <vt:variant>
        <vt:i4>32</vt:i4>
      </vt:variant>
    </vt:vector>
  </HeadingPairs>
  <TitlesOfParts>
    <vt:vector size="65" baseType="lpstr">
      <vt:lpstr>Arial</vt:lpstr>
      <vt:lpstr>宋体</vt:lpstr>
      <vt:lpstr>Wingdings</vt:lpstr>
      <vt:lpstr>黑体</vt:lpstr>
      <vt:lpstr>Garamond</vt:lpstr>
      <vt:lpstr>楷体</vt:lpstr>
      <vt:lpstr>Times New Roman</vt:lpstr>
      <vt:lpstr>微软雅黑</vt:lpstr>
      <vt:lpstr>Arial Unicode MS</vt:lpstr>
      <vt:lpstr>Calibri</vt:lpstr>
      <vt:lpstr>华文中宋</vt:lpstr>
      <vt:lpstr>Edge</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lenovo</cp:lastModifiedBy>
  <cp:revision>1839</cp:revision>
  <cp:lastPrinted>2113-01-01T00:00:00Z</cp:lastPrinted>
  <dcterms:created xsi:type="dcterms:W3CDTF">2113-01-01T00:00:00Z</dcterms:created>
  <dcterms:modified xsi:type="dcterms:W3CDTF">2018-01-09T13:58:24Z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